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6"/>
  </p:notesMasterIdLst>
  <p:sldIdLst>
    <p:sldId id="256" r:id="rId2"/>
    <p:sldId id="260" r:id="rId3"/>
    <p:sldId id="261" r:id="rId4"/>
    <p:sldId id="262" r:id="rId5"/>
    <p:sldId id="263" r:id="rId6"/>
    <p:sldId id="267" r:id="rId7"/>
    <p:sldId id="270" r:id="rId8"/>
    <p:sldId id="274" r:id="rId9"/>
    <p:sldId id="277" r:id="rId10"/>
    <p:sldId id="279" r:id="rId11"/>
    <p:sldId id="278" r:id="rId12"/>
    <p:sldId id="287" r:id="rId13"/>
    <p:sldId id="280" r:id="rId14"/>
    <p:sldId id="281" r:id="rId15"/>
    <p:sldId id="282" r:id="rId16"/>
    <p:sldId id="284" r:id="rId17"/>
    <p:sldId id="285" r:id="rId18"/>
    <p:sldId id="286" r:id="rId19"/>
    <p:sldId id="273" r:id="rId20"/>
    <p:sldId id="283" r:id="rId21"/>
    <p:sldId id="271" r:id="rId22"/>
    <p:sldId id="272" r:id="rId23"/>
    <p:sldId id="265" r:id="rId24"/>
    <p:sldId id="264" r:id="rId25"/>
    <p:sldId id="289" r:id="rId26"/>
    <p:sldId id="413" r:id="rId27"/>
    <p:sldId id="415" r:id="rId28"/>
    <p:sldId id="290" r:id="rId29"/>
    <p:sldId id="291" r:id="rId30"/>
    <p:sldId id="288" r:id="rId31"/>
    <p:sldId id="295" r:id="rId32"/>
    <p:sldId id="296" r:id="rId33"/>
    <p:sldId id="297" r:id="rId34"/>
    <p:sldId id="299" r:id="rId35"/>
    <p:sldId id="293" r:id="rId36"/>
    <p:sldId id="300" r:id="rId37"/>
    <p:sldId id="301" r:id="rId38"/>
    <p:sldId id="315" r:id="rId39"/>
    <p:sldId id="302" r:id="rId40"/>
    <p:sldId id="303" r:id="rId41"/>
    <p:sldId id="292" r:id="rId42"/>
    <p:sldId id="294" r:id="rId43"/>
    <p:sldId id="316" r:id="rId44"/>
    <p:sldId id="317" r:id="rId45"/>
    <p:sldId id="266" r:id="rId46"/>
    <p:sldId id="446" r:id="rId47"/>
    <p:sldId id="447" r:id="rId48"/>
    <p:sldId id="448" r:id="rId49"/>
    <p:sldId id="449" r:id="rId50"/>
    <p:sldId id="392" r:id="rId51"/>
    <p:sldId id="450" r:id="rId52"/>
    <p:sldId id="393" r:id="rId53"/>
    <p:sldId id="395" r:id="rId54"/>
    <p:sldId id="396" r:id="rId55"/>
    <p:sldId id="397" r:id="rId56"/>
    <p:sldId id="398" r:id="rId57"/>
    <p:sldId id="399" r:id="rId58"/>
    <p:sldId id="400" r:id="rId59"/>
    <p:sldId id="451" r:id="rId60"/>
    <p:sldId id="401" r:id="rId61"/>
    <p:sldId id="403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52" r:id="rId70"/>
    <p:sldId id="411" r:id="rId71"/>
    <p:sldId id="416" r:id="rId72"/>
    <p:sldId id="417" r:id="rId73"/>
    <p:sldId id="418" r:id="rId74"/>
    <p:sldId id="419" r:id="rId75"/>
    <p:sldId id="420" r:id="rId76"/>
    <p:sldId id="421" r:id="rId77"/>
    <p:sldId id="422" r:id="rId78"/>
    <p:sldId id="423" r:id="rId79"/>
    <p:sldId id="424" r:id="rId80"/>
    <p:sldId id="453" r:id="rId81"/>
    <p:sldId id="425" r:id="rId82"/>
    <p:sldId id="426" r:id="rId83"/>
    <p:sldId id="427" r:id="rId84"/>
    <p:sldId id="454" r:id="rId85"/>
    <p:sldId id="455" r:id="rId86"/>
    <p:sldId id="428" r:id="rId87"/>
    <p:sldId id="429" r:id="rId88"/>
    <p:sldId id="430" r:id="rId89"/>
    <p:sldId id="431" r:id="rId90"/>
    <p:sldId id="432" r:id="rId91"/>
    <p:sldId id="433" r:id="rId92"/>
    <p:sldId id="434" r:id="rId93"/>
    <p:sldId id="435" r:id="rId94"/>
    <p:sldId id="436" r:id="rId95"/>
    <p:sldId id="437" r:id="rId96"/>
    <p:sldId id="438" r:id="rId97"/>
    <p:sldId id="439" r:id="rId98"/>
    <p:sldId id="440" r:id="rId99"/>
    <p:sldId id="441" r:id="rId100"/>
    <p:sldId id="442" r:id="rId101"/>
    <p:sldId id="443" r:id="rId102"/>
    <p:sldId id="444" r:id="rId103"/>
    <p:sldId id="322" r:id="rId104"/>
    <p:sldId id="257" r:id="rId105"/>
    <p:sldId id="325" r:id="rId106"/>
    <p:sldId id="326" r:id="rId107"/>
    <p:sldId id="327" r:id="rId108"/>
    <p:sldId id="328" r:id="rId109"/>
    <p:sldId id="329" r:id="rId110"/>
    <p:sldId id="330" r:id="rId111"/>
    <p:sldId id="331" r:id="rId112"/>
    <p:sldId id="268" r:id="rId113"/>
    <p:sldId id="269" r:id="rId114"/>
    <p:sldId id="332" r:id="rId115"/>
    <p:sldId id="333" r:id="rId116"/>
    <p:sldId id="334" r:id="rId117"/>
    <p:sldId id="335" r:id="rId118"/>
    <p:sldId id="336" r:id="rId119"/>
    <p:sldId id="275" r:id="rId120"/>
    <p:sldId id="276" r:id="rId121"/>
    <p:sldId id="337" r:id="rId122"/>
    <p:sldId id="338" r:id="rId123"/>
    <p:sldId id="339" r:id="rId124"/>
    <p:sldId id="340" r:id="rId125"/>
    <p:sldId id="341" r:id="rId126"/>
    <p:sldId id="342" r:id="rId127"/>
    <p:sldId id="343" r:id="rId128"/>
    <p:sldId id="344" r:id="rId129"/>
    <p:sldId id="345" r:id="rId130"/>
    <p:sldId id="346" r:id="rId131"/>
    <p:sldId id="347" r:id="rId132"/>
    <p:sldId id="348" r:id="rId133"/>
    <p:sldId id="349" r:id="rId134"/>
    <p:sldId id="350" r:id="rId135"/>
    <p:sldId id="351" r:id="rId136"/>
    <p:sldId id="352" r:id="rId137"/>
    <p:sldId id="353" r:id="rId138"/>
    <p:sldId id="383" r:id="rId139"/>
    <p:sldId id="384" r:id="rId140"/>
    <p:sldId id="355" r:id="rId141"/>
    <p:sldId id="356" r:id="rId142"/>
    <p:sldId id="357" r:id="rId143"/>
    <p:sldId id="298" r:id="rId144"/>
    <p:sldId id="358" r:id="rId145"/>
    <p:sldId id="359" r:id="rId146"/>
    <p:sldId id="360" r:id="rId147"/>
    <p:sldId id="361" r:id="rId148"/>
    <p:sldId id="362" r:id="rId149"/>
    <p:sldId id="304" r:id="rId150"/>
    <p:sldId id="305" r:id="rId151"/>
    <p:sldId id="306" r:id="rId152"/>
    <p:sldId id="307" r:id="rId153"/>
    <p:sldId id="308" r:id="rId154"/>
    <p:sldId id="309" r:id="rId155"/>
    <p:sldId id="310" r:id="rId156"/>
    <p:sldId id="311" r:id="rId157"/>
    <p:sldId id="312" r:id="rId158"/>
    <p:sldId id="313" r:id="rId159"/>
    <p:sldId id="314" r:id="rId160"/>
    <p:sldId id="363" r:id="rId161"/>
    <p:sldId id="364" r:id="rId162"/>
    <p:sldId id="365" r:id="rId163"/>
    <p:sldId id="366" r:id="rId164"/>
    <p:sldId id="367" r:id="rId165"/>
    <p:sldId id="368" r:id="rId166"/>
    <p:sldId id="369" r:id="rId167"/>
    <p:sldId id="370" r:id="rId168"/>
    <p:sldId id="371" r:id="rId169"/>
    <p:sldId id="372" r:id="rId170"/>
    <p:sldId id="373" r:id="rId171"/>
    <p:sldId id="374" r:id="rId172"/>
    <p:sldId id="375" r:id="rId173"/>
    <p:sldId id="376" r:id="rId174"/>
    <p:sldId id="377" r:id="rId175"/>
    <p:sldId id="378" r:id="rId176"/>
    <p:sldId id="379" r:id="rId177"/>
    <p:sldId id="380" r:id="rId178"/>
    <p:sldId id="381" r:id="rId179"/>
    <p:sldId id="382" r:id="rId180"/>
    <p:sldId id="259" r:id="rId181"/>
    <p:sldId id="318" r:id="rId182"/>
    <p:sldId id="319" r:id="rId183"/>
    <p:sldId id="320" r:id="rId184"/>
    <p:sldId id="321" r:id="rId1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8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C1E8F-B2F9-4F74-8DC4-E7E21D037206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5E320-281E-4BC3-A68A-1124D7F56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09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7ca6c614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547ca6c61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d328a989f_0_12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254" name="Google Shape;254;g4d328a989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d2c513b34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d2c513b34_1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50e0cc78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50e0cc783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Google Shape;766;p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各位老師、委員 大家好 我是機械三的張德芯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7ca6c614_0_1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mega2560</a:t>
            </a:r>
            <a:endParaRPr/>
          </a:p>
        </p:txBody>
      </p:sp>
      <p:sp>
        <p:nvSpPr>
          <p:cNvPr id="328" name="Google Shape;328;g547ca6c61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d328a989f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4d328a989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4de450c04_0_2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4de450c0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47ca6c614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547ca6c61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e450c04_0_2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54de450c04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47ca6c61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547ca6c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de450c04_0_2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54de450c04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47ca6c614_0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547ca6c61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4de450c04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54de450c04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4de450c04_0_2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54de450c0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de450c04_0_2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54de450c04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e450c04_0_2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54de450c0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4de450c04_0_2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54de450c04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47ca6c614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547ca6c61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986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7ca6c614_0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547ca6c61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47ca6c614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547ca6c614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47ca6c614_0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47ca6c61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7ca6c614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547ca6c61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7ca6c614_0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547ca6c61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7ca6c614_0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47ca6c61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028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7ca6c614_0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47ca6c61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975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7ca6c614_0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47ca6c61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47ca6c614_0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547ca6c61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47ca6c614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547ca6c61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88193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7ca6c614_0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547ca6c61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47ca6c614_0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547ca6c61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7ca6c614_0_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547ca6c61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47ca6c614_0_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547ca6c61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47ca6c614_0_1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547ca6c61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7ca6c614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547ca6c61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47ca6c614_0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547ca6c61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47ca6c614_0_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547ca6c61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47ca6c614_0_1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547ca6c61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7ca6c614_0_1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547ca6c61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47ca6c614_0_1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547ca6c614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47ca6c614_0_1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547ca6c614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7ca6c614_0_1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547ca6c61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7ca6c614_0_1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547ca6c61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2c513b34_1_8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247" name="Google Shape;247;g4d2c513b34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93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5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987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項目符號" type="tx">
  <p:cSld name="大標題與項目符號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7804546" cy="442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21457" marR="0" lvl="0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42915" marR="0" lvl="1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64372" marR="0" lvl="2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85829" marR="0" lvl="3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07287" marR="0" lvl="4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28744" marR="0" lvl="5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50201" marR="0" lvl="6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71659" marR="0" lvl="7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93116" marR="0" lvl="8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9104" cy="2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3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直式">
  <p:cSld name="照片 - 直式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4723805" y="446484"/>
            <a:ext cx="3750469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21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669726" y="3348633"/>
            <a:ext cx="3750469" cy="288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21457" lvl="0" indent="-16072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50"/>
            </a:lvl1pPr>
            <a:lvl2pPr marL="642915" lvl="1" indent="-16072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50"/>
            </a:lvl2pPr>
            <a:lvl3pPr marL="964372" lvl="2" indent="-16072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50"/>
            </a:lvl3pPr>
            <a:lvl4pPr marL="1285829" lvl="3" indent="-16072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50"/>
            </a:lvl4pPr>
            <a:lvl5pPr marL="1607287" lvl="4" indent="-16072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50"/>
            </a:lvl5pPr>
            <a:lvl6pPr marL="1928744" lvl="5" indent="-221002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•"/>
              <a:defRPr/>
            </a:lvl6pPr>
            <a:lvl7pPr marL="2250201" lvl="6" indent="-221002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•"/>
              <a:defRPr/>
            </a:lvl7pPr>
            <a:lvl8pPr marL="2571659" lvl="7" indent="-221002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•"/>
              <a:defRPr/>
            </a:lvl8pPr>
            <a:lvl9pPr marL="2893116" lvl="8" indent="-221002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9104" cy="2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266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80036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上方">
  <p:cSld name="大標題 - 上方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9104" cy="2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84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966943" y="466808"/>
            <a:ext cx="5210115" cy="78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FF"/>
              </a:buClr>
              <a:buSzPts val="1400"/>
              <a:buFont typeface="Arial"/>
              <a:buNone/>
              <a:defRPr sz="5062" b="0" i="0" u="none" strike="noStrike" cap="none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632293" y="2849963"/>
            <a:ext cx="8175575" cy="247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21457" marR="0" lvl="0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A0AE"/>
              </a:buClr>
              <a:buSzPts val="1400"/>
              <a:buFont typeface="Arial"/>
              <a:buNone/>
              <a:defRPr sz="4219" b="1" i="0" u="none" strike="noStrike" cap="none">
                <a:solidFill>
                  <a:srgbClr val="11A0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2915" marR="0" lvl="1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964372" marR="0" lvl="2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285829" marR="0" lvl="3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607287" marR="0" lvl="4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1928744" marR="0" lvl="5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250201" marR="0" lvl="6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571659" marR="0" lvl="7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2893116" marR="0" lvl="8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565570" y="6600404"/>
            <a:ext cx="682675" cy="9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Arial"/>
              <a:buNone/>
              <a:defRPr sz="633" b="0" i="0" u="none" strike="noStrike" cap="non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23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966943" y="466808"/>
            <a:ext cx="5210115" cy="78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FF"/>
              </a:buClr>
              <a:buSzPts val="1400"/>
              <a:buFont typeface="Arial"/>
              <a:buNone/>
              <a:defRPr sz="5062" b="0" i="0" u="none" strike="noStrike" cap="none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ftr" idx="11"/>
          </p:nvPr>
        </p:nvSpPr>
        <p:spPr>
          <a:xfrm>
            <a:off x="4565570" y="6600404"/>
            <a:ext cx="682675" cy="9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Arial"/>
              <a:buNone/>
              <a:defRPr sz="633" b="0" i="0" u="none" strike="noStrike" cap="non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36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4565570" y="6600404"/>
            <a:ext cx="682675" cy="9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Arial"/>
              <a:buNone/>
              <a:defRPr sz="633" b="0" i="0" u="none" strike="noStrike" cap="non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6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1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75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33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99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52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85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173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22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38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hyperlink" Target="http://appinventor.mit.edu/explore/ai2/setup-device-usb.html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eb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756552"/>
            <a:ext cx="7772400" cy="98476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蘭潭國中寒假研習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22257F-76F7-490D-A730-0CD30C3A8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283" y="3862431"/>
            <a:ext cx="1902981" cy="455234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2020/01/22</a:t>
            </a:r>
            <a:endParaRPr lang="zh-TW" altLang="en-US" dirty="0">
              <a:solidFill>
                <a:schemeClr val="bg1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973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3F398752-6A0B-4BC4-8169-A8BA37DAD005}"/>
              </a:ext>
            </a:extLst>
          </p:cNvPr>
          <p:cNvSpPr/>
          <p:nvPr/>
        </p:nvSpPr>
        <p:spPr>
          <a:xfrm>
            <a:off x="3493089" y="1501796"/>
            <a:ext cx="793288" cy="7932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64FD7FD-24A5-448D-9479-F9EF2292F789}"/>
              </a:ext>
            </a:extLst>
          </p:cNvPr>
          <p:cNvSpPr/>
          <p:nvPr/>
        </p:nvSpPr>
        <p:spPr>
          <a:xfrm>
            <a:off x="4772844" y="1501796"/>
            <a:ext cx="793288" cy="7932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DF314ED5-57E7-4A1B-BC91-5D0D687BA5B6}"/>
              </a:ext>
            </a:extLst>
          </p:cNvPr>
          <p:cNvSpPr/>
          <p:nvPr/>
        </p:nvSpPr>
        <p:spPr>
          <a:xfrm>
            <a:off x="5117005" y="2398029"/>
            <a:ext cx="738787" cy="3659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214D56FE-E1A9-4AC8-B571-142CD88E12E2}"/>
              </a:ext>
            </a:extLst>
          </p:cNvPr>
          <p:cNvSpPr/>
          <p:nvPr/>
        </p:nvSpPr>
        <p:spPr>
          <a:xfrm rot="10800000">
            <a:off x="3203429" y="2398029"/>
            <a:ext cx="738787" cy="3659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9D50BF2-06FD-4AFB-8B09-1FBBD2C3EEE6}"/>
              </a:ext>
            </a:extLst>
          </p:cNvPr>
          <p:cNvSpPr/>
          <p:nvPr/>
        </p:nvSpPr>
        <p:spPr>
          <a:xfrm>
            <a:off x="3493089" y="3769629"/>
            <a:ext cx="793288" cy="7932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E46E08F-AD99-4105-893B-31FB71046736}"/>
              </a:ext>
            </a:extLst>
          </p:cNvPr>
          <p:cNvSpPr/>
          <p:nvPr/>
        </p:nvSpPr>
        <p:spPr>
          <a:xfrm>
            <a:off x="4772844" y="3769629"/>
            <a:ext cx="793288" cy="7932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-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945DEEA0-023F-403D-9289-121577704ABA}"/>
              </a:ext>
            </a:extLst>
          </p:cNvPr>
          <p:cNvSpPr/>
          <p:nvPr/>
        </p:nvSpPr>
        <p:spPr>
          <a:xfrm>
            <a:off x="3203428" y="4659806"/>
            <a:ext cx="738787" cy="36594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2A6E9B79-26F7-4D80-982A-C60B80BD4A16}"/>
              </a:ext>
            </a:extLst>
          </p:cNvPr>
          <p:cNvSpPr/>
          <p:nvPr/>
        </p:nvSpPr>
        <p:spPr>
          <a:xfrm rot="10800000">
            <a:off x="5117004" y="4659806"/>
            <a:ext cx="738787" cy="36594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8961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7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#2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7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Use 2 LEDs to count the time you press the button, in a binary way.</a:t>
            </a:r>
            <a:endParaRPr sz="3375">
              <a:solidFill>
                <a:srgbClr val="666666"/>
              </a:solidFill>
            </a:endParaRPr>
          </a:p>
          <a:p>
            <a:pPr algn="just"/>
            <a:r>
              <a:rPr lang="en-US" sz="3375">
                <a:solidFill>
                  <a:srgbClr val="666666"/>
                </a:solidFill>
              </a:rPr>
              <a:t>Which means, 1 will be 01, 2 will be 10, 3 will be 11 and 4 will return to 00.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8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#3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78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Use a potentiometer to control the servo.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9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9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Use a LDR(light dependent resistor) to make a night light.</a:t>
            </a:r>
            <a:endParaRPr sz="3375">
              <a:solidFill>
                <a:srgbClr val="666666"/>
              </a:solidFill>
            </a:endParaRPr>
          </a:p>
          <a:p>
            <a:endParaRPr sz="3375">
              <a:solidFill>
                <a:srgbClr val="666666"/>
              </a:solidFill>
            </a:endParaRPr>
          </a:p>
          <a:p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993245" y="1678533"/>
            <a:ext cx="7157510" cy="1202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altLang="zh-TW" b="1" dirty="0">
                <a:solidFill>
                  <a:srgbClr val="00BEFF"/>
                </a:solidFill>
              </a:rPr>
              <a:t>App Inventor </a:t>
            </a:r>
            <a:endParaRPr b="1" dirty="0">
              <a:solidFill>
                <a:srgbClr val="00BEFF"/>
              </a:solidFill>
            </a:endParaRPr>
          </a:p>
        </p:txBody>
      </p:sp>
      <p:sp>
        <p:nvSpPr>
          <p:cNvPr id="15" name="Google Shape;51;p12">
            <a:extLst>
              <a:ext uri="{FF2B5EF4-FFF2-40B4-BE49-F238E27FC236}">
                <a16:creationId xmlns:a16="http://schemas.microsoft.com/office/drawing/2014/main" id="{8BBB1A59-3293-4327-839C-F55CB22A9395}"/>
              </a:ext>
            </a:extLst>
          </p:cNvPr>
          <p:cNvSpPr txBox="1">
            <a:spLocks/>
          </p:cNvSpPr>
          <p:nvPr/>
        </p:nvSpPr>
        <p:spPr>
          <a:xfrm>
            <a:off x="993245" y="3729583"/>
            <a:ext cx="7157510" cy="1202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>
            <a:lvl1pPr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kern="12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altLang="zh-TW" b="1" dirty="0">
                <a:solidFill>
                  <a:srgbClr val="00BEFF"/>
                </a:solidFill>
              </a:rPr>
              <a:t>Bluetooth</a:t>
            </a:r>
            <a:endParaRPr lang="en-US" b="1" dirty="0">
              <a:solidFill>
                <a:srgbClr val="00BEFF"/>
              </a:solidFill>
            </a:endParaRPr>
          </a:p>
        </p:txBody>
      </p:sp>
      <p:sp>
        <p:nvSpPr>
          <p:cNvPr id="16" name="Google Shape;51;p12">
            <a:extLst>
              <a:ext uri="{FF2B5EF4-FFF2-40B4-BE49-F238E27FC236}">
                <a16:creationId xmlns:a16="http://schemas.microsoft.com/office/drawing/2014/main" id="{DC8E5BB3-6374-45AA-B5AE-B25180926F71}"/>
              </a:ext>
            </a:extLst>
          </p:cNvPr>
          <p:cNvSpPr txBox="1">
            <a:spLocks/>
          </p:cNvSpPr>
          <p:nvPr/>
        </p:nvSpPr>
        <p:spPr>
          <a:xfrm>
            <a:off x="993245" y="2704058"/>
            <a:ext cx="7157510" cy="1202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>
            <a:lvl1pPr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kern="12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altLang="zh-TW" b="1" dirty="0">
                <a:solidFill>
                  <a:srgbClr val="00BEFF"/>
                </a:solidFill>
              </a:rPr>
              <a:t>&amp;</a:t>
            </a:r>
            <a:endParaRPr lang="en-US" b="1" dirty="0">
              <a:solidFill>
                <a:srgbClr val="00BEFF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1642523" y="179569"/>
            <a:ext cx="593932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119"/>
            </a:pPr>
            <a:r>
              <a:rPr lang="en-US" sz="5005" b="1">
                <a:solidFill>
                  <a:srgbClr val="00BEFF"/>
                </a:solidFill>
              </a:rPr>
              <a:t>下載AI Companion</a:t>
            </a:r>
            <a:endParaRPr sz="5005" b="1">
              <a:solidFill>
                <a:srgbClr val="00BEFF"/>
              </a:solidFill>
            </a:endParaRPr>
          </a:p>
        </p:txBody>
      </p:sp>
      <p:grpSp>
        <p:nvGrpSpPr>
          <p:cNvPr id="69" name="Google Shape;69;p13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70" name="Google Shape;70;p13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3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72" name="Google Shape;72;p13" descr="https://scontent.ftpe7-2.fna.fbcdn.net/v/t34.0-12/22752261_1360024597430109_797140878_n.png?oh=b459a33b26dbdefe47d2046dbb07a6b5&amp;oe=59EF5D6E"/>
          <p:cNvPicPr preferRelativeResize="0"/>
          <p:nvPr/>
        </p:nvPicPr>
        <p:blipFill rotWithShape="1">
          <a:blip r:embed="rId4">
            <a:alphaModFix/>
          </a:blip>
          <a:srcRect l="89" t="4383" r="25" b="45170"/>
          <a:stretch/>
        </p:blipFill>
        <p:spPr>
          <a:xfrm>
            <a:off x="1654159" y="1215840"/>
            <a:ext cx="5927685" cy="532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0"/>
            <a:ext cx="1032552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450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600"/>
            </a:pPr>
            <a:endParaRPr sz="253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3705047" y="1549093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66"/>
          </a:p>
        </p:txBody>
      </p:sp>
      <p:sp>
        <p:nvSpPr>
          <p:cNvPr id="141" name="Google Shape;141;p17"/>
          <p:cNvSpPr/>
          <p:nvPr/>
        </p:nvSpPr>
        <p:spPr>
          <a:xfrm>
            <a:off x="4299644" y="3259336"/>
            <a:ext cx="723305" cy="51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253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1515605" y="3620160"/>
            <a:ext cx="6112790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Inventor 介紹</a:t>
            </a:r>
            <a:endParaRPr sz="562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2196533" y="427901"/>
            <a:ext cx="489587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6194"/>
            </a:pPr>
            <a:r>
              <a:rPr lang="en-US" sz="4355" b="1">
                <a:solidFill>
                  <a:srgbClr val="00BEFF"/>
                </a:solidFill>
              </a:rPr>
              <a:t>App Inventor 源起</a:t>
            </a:r>
            <a:endParaRPr sz="4355" b="1">
              <a:solidFill>
                <a:srgbClr val="00BEFF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697973" y="2381991"/>
            <a:ext cx="7748056" cy="28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原是Google實驗室（Google</a:t>
            </a:r>
            <a:r>
              <a:rPr lang="en-US" sz="2812" b="1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12" b="1" dirty="0" err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Lab）的一個子計畫</a:t>
            </a: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2">
              <a:lnSpc>
                <a:spcPct val="120000"/>
              </a:lnSpc>
              <a:buClr>
                <a:srgbClr val="5E5E5E"/>
              </a:buClr>
              <a:buSzPts val="140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於 2012年1月1日移交給麻省理工學院行動學習中心</a:t>
            </a:r>
            <a:endParaRPr sz="1266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6510"/>
            </a:pPr>
            <a:r>
              <a:rPr lang="en-US" sz="4577" b="1">
                <a:solidFill>
                  <a:srgbClr val="00BEFF"/>
                </a:solidFill>
              </a:rPr>
              <a:t>手機App開發程式</a:t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5262675" y="1938379"/>
            <a:ext cx="336958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endParaRPr sz="1266"/>
          </a:p>
        </p:txBody>
      </p:sp>
      <p:sp>
        <p:nvSpPr>
          <p:cNvPr id="155" name="Google Shape;155;p19"/>
          <p:cNvSpPr/>
          <p:nvPr/>
        </p:nvSpPr>
        <p:spPr>
          <a:xfrm>
            <a:off x="5260639" y="2913361"/>
            <a:ext cx="3373654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Inventor</a:t>
            </a:r>
            <a:endParaRPr sz="1266"/>
          </a:p>
        </p:txBody>
      </p:sp>
      <p:sp>
        <p:nvSpPr>
          <p:cNvPr id="156" name="Google Shape;156;p19"/>
          <p:cNvSpPr/>
          <p:nvPr/>
        </p:nvSpPr>
        <p:spPr>
          <a:xfrm>
            <a:off x="5264711" y="3888344"/>
            <a:ext cx="3365511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Swift</a:t>
            </a:r>
            <a:endParaRPr sz="1266"/>
          </a:p>
        </p:txBody>
      </p:sp>
      <p:sp>
        <p:nvSpPr>
          <p:cNvPr id="157" name="Google Shape;157;p19"/>
          <p:cNvSpPr/>
          <p:nvPr/>
        </p:nvSpPr>
        <p:spPr>
          <a:xfrm>
            <a:off x="5260639" y="4863327"/>
            <a:ext cx="3373654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Object-C</a:t>
            </a:r>
            <a:endParaRPr sz="1266"/>
          </a:p>
        </p:txBody>
      </p:sp>
      <p:sp>
        <p:nvSpPr>
          <p:cNvPr id="158" name="Google Shape;158;p19"/>
          <p:cNvSpPr/>
          <p:nvPr/>
        </p:nvSpPr>
        <p:spPr>
          <a:xfrm>
            <a:off x="464057" y="2339270"/>
            <a:ext cx="336958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</a:t>
            </a:r>
            <a:endParaRPr sz="1266"/>
          </a:p>
        </p:txBody>
      </p:sp>
      <p:sp>
        <p:nvSpPr>
          <p:cNvPr id="159" name="Google Shape;159;p19"/>
          <p:cNvSpPr/>
          <p:nvPr/>
        </p:nvSpPr>
        <p:spPr>
          <a:xfrm>
            <a:off x="464057" y="4327116"/>
            <a:ext cx="336958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iOS</a:t>
            </a:r>
            <a:endParaRPr sz="1266"/>
          </a:p>
        </p:txBody>
      </p:sp>
      <p:cxnSp>
        <p:nvCxnSpPr>
          <p:cNvPr id="160" name="Google Shape;160;p19"/>
          <p:cNvCxnSpPr/>
          <p:nvPr/>
        </p:nvCxnSpPr>
        <p:spPr>
          <a:xfrm rot="10800000" flipH="1">
            <a:off x="3859978" y="2344764"/>
            <a:ext cx="1376359" cy="435678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3862233" y="2799535"/>
            <a:ext cx="1371848" cy="454129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2" name="Google Shape;162;p19"/>
          <p:cNvCxnSpPr/>
          <p:nvPr/>
        </p:nvCxnSpPr>
        <p:spPr>
          <a:xfrm rot="10800000" flipH="1">
            <a:off x="3859978" y="4340074"/>
            <a:ext cx="1376359" cy="435678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3862233" y="4794844"/>
            <a:ext cx="1371848" cy="454130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4" name="Google Shape;164;p19"/>
          <p:cNvSpPr/>
          <p:nvPr/>
        </p:nvSpPr>
        <p:spPr>
          <a:xfrm>
            <a:off x="432889" y="5928763"/>
            <a:ext cx="336958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跨平台</a:t>
            </a:r>
            <a:endParaRPr sz="386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5225399" y="5928762"/>
            <a:ext cx="3373654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Xarmin(C#)</a:t>
            </a:r>
            <a:endParaRPr sz="386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6" name="Google Shape;166;p19"/>
          <p:cNvCxnSpPr/>
          <p:nvPr/>
        </p:nvCxnSpPr>
        <p:spPr>
          <a:xfrm>
            <a:off x="3802251" y="6446468"/>
            <a:ext cx="1427220" cy="18506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196533" y="427901"/>
            <a:ext cx="496619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8715"/>
            </a:pPr>
            <a:r>
              <a:rPr lang="en-US" sz="6128" b="1">
                <a:solidFill>
                  <a:srgbClr val="00BEFF"/>
                </a:solidFill>
              </a:rPr>
              <a:t>傳統文字程式</a:t>
            </a:r>
            <a:endParaRPr sz="6128" b="1">
              <a:solidFill>
                <a:srgbClr val="00BEFF"/>
              </a:solidFill>
            </a:endParaRPr>
          </a:p>
        </p:txBody>
      </p:sp>
      <p:grpSp>
        <p:nvGrpSpPr>
          <p:cNvPr id="172" name="Google Shape;172;p20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173" name="Google Shape;173;p20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0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175" name="Google Shape;175;p20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270" y="1511917"/>
            <a:ext cx="7847460" cy="534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2149180" y="262077"/>
            <a:ext cx="484564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454"/>
            </a:pPr>
            <a:r>
              <a:rPr lang="en-US" sz="5241" b="1">
                <a:solidFill>
                  <a:srgbClr val="00BEFF"/>
                </a:solidFill>
              </a:rPr>
              <a:t>圖形化程式語言</a:t>
            </a:r>
            <a:endParaRPr sz="5241" b="1">
              <a:solidFill>
                <a:srgbClr val="00BEFF"/>
              </a:solidFill>
            </a:endParaRPr>
          </a:p>
        </p:txBody>
      </p:sp>
      <p:grpSp>
        <p:nvGrpSpPr>
          <p:cNvPr id="181" name="Google Shape;181;p21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182" name="Google Shape;182;p21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1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184" name="Google Shape;184;p21" descr="螢幕快照 2016-10-24 下午6.20.0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549400"/>
            <a:ext cx="91440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FC3BBB-7B09-4D4D-8A46-82500986A6E8}"/>
              </a:ext>
            </a:extLst>
          </p:cNvPr>
          <p:cNvSpPr/>
          <p:nvPr/>
        </p:nvSpPr>
        <p:spPr>
          <a:xfrm>
            <a:off x="1059734" y="2983154"/>
            <a:ext cx="7194089" cy="9916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B4D9D19-B64E-4826-B186-D2201E2EE9A8}"/>
              </a:ext>
            </a:extLst>
          </p:cNvPr>
          <p:cNvSpPr/>
          <p:nvPr/>
        </p:nvSpPr>
        <p:spPr>
          <a:xfrm>
            <a:off x="1474546" y="317920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D0FE1E-1C9A-4168-86B8-2B05BBA52802}"/>
              </a:ext>
            </a:extLst>
          </p:cNvPr>
          <p:cNvSpPr txBox="1"/>
          <p:nvPr/>
        </p:nvSpPr>
        <p:spPr>
          <a:xfrm>
            <a:off x="8274169" y="2050864"/>
            <a:ext cx="651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/>
              <a:t>-</a:t>
            </a:r>
          </a:p>
          <a:p>
            <a:endParaRPr lang="zh-TW" altLang="en-US" sz="8000" dirty="0">
              <a:solidFill>
                <a:srgbClr val="FF0000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89A6295-41F9-4A39-B10E-142758B5FFFB}"/>
              </a:ext>
            </a:extLst>
          </p:cNvPr>
          <p:cNvSpPr/>
          <p:nvPr/>
        </p:nvSpPr>
        <p:spPr>
          <a:xfrm>
            <a:off x="1781565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EB8EF57D-39ED-4226-899C-338BBF3F1F51}"/>
              </a:ext>
            </a:extLst>
          </p:cNvPr>
          <p:cNvSpPr/>
          <p:nvPr/>
        </p:nvSpPr>
        <p:spPr>
          <a:xfrm>
            <a:off x="5712994" y="3429000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45BA9F2-BD30-4B54-B8C4-FF45A054C230}"/>
              </a:ext>
            </a:extLst>
          </p:cNvPr>
          <p:cNvSpPr/>
          <p:nvPr/>
        </p:nvSpPr>
        <p:spPr>
          <a:xfrm>
            <a:off x="2824436" y="317220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29C9387-E154-48BA-B5B1-0F0896C82471}"/>
              </a:ext>
            </a:extLst>
          </p:cNvPr>
          <p:cNvSpPr/>
          <p:nvPr/>
        </p:nvSpPr>
        <p:spPr>
          <a:xfrm>
            <a:off x="3206558" y="350166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9EC9899-2B95-49B5-99D5-8F43BA2B3C01}"/>
              </a:ext>
            </a:extLst>
          </p:cNvPr>
          <p:cNvSpPr/>
          <p:nvPr/>
        </p:nvSpPr>
        <p:spPr>
          <a:xfrm>
            <a:off x="4090438" y="3228219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6A873F54-DAF2-4B37-898C-5E2F6E76EBD2}"/>
              </a:ext>
            </a:extLst>
          </p:cNvPr>
          <p:cNvSpPr/>
          <p:nvPr/>
        </p:nvSpPr>
        <p:spPr>
          <a:xfrm>
            <a:off x="4986790" y="3215161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DE38F88C-3AD7-4940-AFFB-12C25FA4155F}"/>
              </a:ext>
            </a:extLst>
          </p:cNvPr>
          <p:cNvSpPr/>
          <p:nvPr/>
        </p:nvSpPr>
        <p:spPr>
          <a:xfrm>
            <a:off x="6690733" y="325906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9039AD8-0B6A-44C9-A156-B725DD83A377}"/>
              </a:ext>
            </a:extLst>
          </p:cNvPr>
          <p:cNvSpPr/>
          <p:nvPr/>
        </p:nvSpPr>
        <p:spPr>
          <a:xfrm>
            <a:off x="7859818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AEA169E-4FA2-4E77-BB2F-5714BEDD2D11}"/>
              </a:ext>
            </a:extLst>
          </p:cNvPr>
          <p:cNvSpPr/>
          <p:nvPr/>
        </p:nvSpPr>
        <p:spPr>
          <a:xfrm>
            <a:off x="4606047" y="357887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D5BF3F7-88D3-4B3C-AB04-DE80244BC676}"/>
              </a:ext>
            </a:extLst>
          </p:cNvPr>
          <p:cNvSpPr/>
          <p:nvPr/>
        </p:nvSpPr>
        <p:spPr>
          <a:xfrm>
            <a:off x="2374178" y="357887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D618B84C-271B-44A3-AD72-1732AECEF2A4}"/>
              </a:ext>
            </a:extLst>
          </p:cNvPr>
          <p:cNvSpPr/>
          <p:nvPr/>
        </p:nvSpPr>
        <p:spPr>
          <a:xfrm>
            <a:off x="6336073" y="362883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42DC0D45-74DA-46AC-8FAF-A4655FEDB5E7}"/>
              </a:ext>
            </a:extLst>
          </p:cNvPr>
          <p:cNvSpPr/>
          <p:nvPr/>
        </p:nvSpPr>
        <p:spPr>
          <a:xfrm>
            <a:off x="7493223" y="317920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A80DDCE5-65D9-4E85-A40D-BFB3D0BAB19D}"/>
              </a:ext>
            </a:extLst>
          </p:cNvPr>
          <p:cNvSpPr/>
          <p:nvPr/>
        </p:nvSpPr>
        <p:spPr>
          <a:xfrm>
            <a:off x="7040480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D1F164E4-5244-4D4C-9357-5D8AD0267E31}"/>
              </a:ext>
            </a:extLst>
          </p:cNvPr>
          <p:cNvSpPr/>
          <p:nvPr/>
        </p:nvSpPr>
        <p:spPr>
          <a:xfrm>
            <a:off x="3772501" y="360612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933BEE02-DABD-4D5D-A995-A6942EC603E9}"/>
              </a:ext>
            </a:extLst>
          </p:cNvPr>
          <p:cNvSpPr/>
          <p:nvPr/>
        </p:nvSpPr>
        <p:spPr>
          <a:xfrm>
            <a:off x="5303435" y="362883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3969948-5C83-40C0-9E18-85DC693C6EF1}"/>
              </a:ext>
            </a:extLst>
          </p:cNvPr>
          <p:cNvSpPr txBox="1"/>
          <p:nvPr/>
        </p:nvSpPr>
        <p:spPr>
          <a:xfrm>
            <a:off x="314782" y="2070288"/>
            <a:ext cx="17001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solidFill>
                  <a:srgbClr val="FF0000"/>
                </a:solidFill>
              </a:rPr>
              <a:t>+</a:t>
            </a:r>
          </a:p>
          <a:p>
            <a:endParaRPr lang="zh-TW" altLang="en-US" sz="8000" dirty="0">
              <a:solidFill>
                <a:srgbClr val="FF0000"/>
              </a:solidFill>
            </a:endParaRP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4D283F68-6C0A-45AB-987F-9165DE8BE21A}"/>
              </a:ext>
            </a:extLst>
          </p:cNvPr>
          <p:cNvSpPr/>
          <p:nvPr/>
        </p:nvSpPr>
        <p:spPr>
          <a:xfrm>
            <a:off x="3254982" y="1816684"/>
            <a:ext cx="2803592" cy="6600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D4E5A780-5F19-48E0-83D1-04533578EE2D}"/>
              </a:ext>
            </a:extLst>
          </p:cNvPr>
          <p:cNvSpPr/>
          <p:nvPr/>
        </p:nvSpPr>
        <p:spPr>
          <a:xfrm rot="10800000">
            <a:off x="3206558" y="4550902"/>
            <a:ext cx="2803592" cy="6600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BDBF5F-0283-42FE-B837-6E210BB379B0}"/>
              </a:ext>
            </a:extLst>
          </p:cNvPr>
          <p:cNvSpPr txBox="1"/>
          <p:nvPr/>
        </p:nvSpPr>
        <p:spPr>
          <a:xfrm>
            <a:off x="3919186" y="1533843"/>
            <a:ext cx="130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電流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80B60F2-FA94-40BC-AC04-55CBD30FB783}"/>
              </a:ext>
            </a:extLst>
          </p:cNvPr>
          <p:cNvSpPr txBox="1"/>
          <p:nvPr/>
        </p:nvSpPr>
        <p:spPr>
          <a:xfrm>
            <a:off x="4140957" y="5030833"/>
            <a:ext cx="130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電子流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DB9E611-1BE7-4270-85E1-F1F68403DD40}"/>
              </a:ext>
            </a:extLst>
          </p:cNvPr>
          <p:cNvSpPr txBox="1"/>
          <p:nvPr/>
        </p:nvSpPr>
        <p:spPr>
          <a:xfrm>
            <a:off x="3969142" y="5885363"/>
            <a:ext cx="13056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電壓</a:t>
            </a: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A40EC92-79CE-43FF-8219-C0EBF8BD771B}"/>
              </a:ext>
            </a:extLst>
          </p:cNvPr>
          <p:cNvCxnSpPr>
            <a:cxnSpLocks/>
          </p:cNvCxnSpPr>
          <p:nvPr/>
        </p:nvCxnSpPr>
        <p:spPr>
          <a:xfrm>
            <a:off x="660063" y="3431232"/>
            <a:ext cx="0" cy="2963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A801BAB-F9AA-4A7A-85D0-5FF9BE09026A}"/>
              </a:ext>
            </a:extLst>
          </p:cNvPr>
          <p:cNvCxnSpPr>
            <a:cxnSpLocks/>
          </p:cNvCxnSpPr>
          <p:nvPr/>
        </p:nvCxnSpPr>
        <p:spPr>
          <a:xfrm>
            <a:off x="8583848" y="3458900"/>
            <a:ext cx="0" cy="2980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50F9ABF4-2E74-40D0-8B4B-6FD4447C610D}"/>
              </a:ext>
            </a:extLst>
          </p:cNvPr>
          <p:cNvCxnSpPr>
            <a:cxnSpLocks/>
          </p:cNvCxnSpPr>
          <p:nvPr/>
        </p:nvCxnSpPr>
        <p:spPr>
          <a:xfrm flipH="1" flipV="1">
            <a:off x="660063" y="6394744"/>
            <a:ext cx="7923786" cy="44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6133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91596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454"/>
            </a:pPr>
            <a:r>
              <a:rPr lang="en-US" sz="5241" b="1">
                <a:solidFill>
                  <a:srgbClr val="00BEFF"/>
                </a:solidFill>
              </a:rPr>
              <a:t>圖形化程式語言</a:t>
            </a:r>
            <a:endParaRPr sz="5241" b="1">
              <a:solidFill>
                <a:srgbClr val="00BEFF"/>
              </a:solidFill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697973" y="2424853"/>
            <a:ext cx="7748056" cy="280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不需要記憶語法</a:t>
            </a:r>
            <a:endParaRPr sz="1266"/>
          </a:p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使用顏色、符號做分類區別</a:t>
            </a:r>
            <a:endParaRPr sz="1266"/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方便非專業領域人員上手</a:t>
            </a:r>
            <a:endParaRPr sz="1266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501642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6194"/>
            </a:pPr>
            <a:r>
              <a:rPr lang="en-US" sz="4355" b="1">
                <a:solidFill>
                  <a:srgbClr val="00BEFF"/>
                </a:solidFill>
              </a:rPr>
              <a:t>App Inventor 特色</a:t>
            </a:r>
            <a:endParaRPr sz="4355" b="1">
              <a:solidFill>
                <a:srgbClr val="00BEFF"/>
              </a:solidFill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442020" y="2230842"/>
            <a:ext cx="8408417" cy="318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圖像化程式，適合初學者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介面類似Scratch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lvl="2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完全線上開發(所有作業都在瀏覽器完成)</a:t>
            </a:r>
            <a:endParaRPr sz="1266"/>
          </a:p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24"/>
          <p:cNvGraphicFramePr/>
          <p:nvPr>
            <p:extLst>
              <p:ext uri="{D42A27DB-BD31-4B8C-83A1-F6EECF244321}">
                <p14:modId xmlns:p14="http://schemas.microsoft.com/office/powerpoint/2010/main" val="3730681415"/>
              </p:ext>
            </p:extLst>
          </p:nvPr>
        </p:nvGraphicFramePr>
        <p:xfrm>
          <a:off x="233428" y="337034"/>
          <a:ext cx="8677143" cy="60175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9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32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5000"/>
                        <a:buFont typeface="Arial"/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FFFFF"/>
                          </a:solidFill>
                        </a:rPr>
                        <a:t>文字程式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5000"/>
                        <a:buFont typeface="Arial"/>
                        <a:buNone/>
                      </a:pPr>
                      <a:r>
                        <a:rPr lang="en-US" sz="3500" b="1" u="none" strike="noStrike" cap="none" dirty="0" err="1">
                          <a:solidFill>
                            <a:srgbClr val="FFFFFF"/>
                          </a:solidFill>
                        </a:rPr>
                        <a:t>圖形化程式</a:t>
                      </a:r>
                      <a:endParaRPr sz="1300" dirty="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2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編寫方式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純文字</a:t>
                      </a:r>
                      <a:endParaRPr sz="1300" dirty="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拖拉物件、更改參數</a:t>
                      </a:r>
                      <a:endParaRPr sz="1300" dirty="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7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用途</a:t>
                      </a:r>
                      <a:endParaRPr sz="1300" dirty="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一般程式開發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教育、非專業領域使用者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7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優點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程式較整齊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開發小型程式較快</a:t>
                      </a:r>
                      <a:b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入門快速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07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缺點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語法相對繁雜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不適合開發大型的程式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885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例子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C、JAVA、Python、 JavaScript、MATLAB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LabVIEW、Scratch</a:t>
                      </a:r>
                      <a:r>
                        <a:rPr lang="en-US" sz="2500" u="none" strike="noStrike" cap="none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、App Inventor</a:t>
                      </a:r>
                      <a:endParaRPr sz="1300" dirty="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1674317" y="3620160"/>
            <a:ext cx="5795368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手機多樣化的功能</a:t>
            </a:r>
            <a:endParaRPr sz="1266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2032633" y="322119"/>
            <a:ext cx="5076697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8715"/>
            </a:pPr>
            <a:r>
              <a:rPr lang="en-US" sz="6128" b="1">
                <a:solidFill>
                  <a:srgbClr val="00BEFF"/>
                </a:solidFill>
              </a:rPr>
              <a:t>手機的感應器</a:t>
            </a:r>
            <a:endParaRPr sz="6128" b="1">
              <a:solidFill>
                <a:srgbClr val="00BEFF"/>
              </a:solidFill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2401266" y="1742146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水平儀、陀螺儀</a:t>
            </a:r>
            <a:endParaRPr sz="1266"/>
          </a:p>
        </p:txBody>
      </p:sp>
      <p:sp>
        <p:nvSpPr>
          <p:cNvPr id="218" name="Google Shape;218;p26"/>
          <p:cNvSpPr/>
          <p:nvPr/>
        </p:nvSpPr>
        <p:spPr>
          <a:xfrm>
            <a:off x="2403302" y="2717128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加速度計</a:t>
            </a:r>
            <a:endParaRPr sz="1266"/>
          </a:p>
        </p:txBody>
      </p:sp>
      <p:sp>
        <p:nvSpPr>
          <p:cNvPr id="219" name="Google Shape;219;p26"/>
          <p:cNvSpPr/>
          <p:nvPr/>
        </p:nvSpPr>
        <p:spPr>
          <a:xfrm>
            <a:off x="2407375" y="3692111"/>
            <a:ext cx="4331287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GPS定位</a:t>
            </a:r>
            <a:endParaRPr sz="1266"/>
          </a:p>
        </p:txBody>
      </p:sp>
      <p:sp>
        <p:nvSpPr>
          <p:cNvPr id="220" name="Google Shape;220;p26"/>
          <p:cNvSpPr/>
          <p:nvPr/>
        </p:nvSpPr>
        <p:spPr>
          <a:xfrm>
            <a:off x="2403302" y="4667094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紅外線測距</a:t>
            </a:r>
            <a:endParaRPr sz="1266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9660"/>
            </a:pPr>
            <a:r>
              <a:rPr lang="en-US" sz="6792" b="1">
                <a:solidFill>
                  <a:srgbClr val="00BEFF"/>
                </a:solidFill>
              </a:rPr>
              <a:t>多媒體功能</a:t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2401266" y="1742146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語音辨識</a:t>
            </a:r>
            <a:endParaRPr sz="1266"/>
          </a:p>
        </p:txBody>
      </p:sp>
      <p:sp>
        <p:nvSpPr>
          <p:cNvPr id="227" name="Google Shape;227;p27"/>
          <p:cNvSpPr/>
          <p:nvPr/>
        </p:nvSpPr>
        <p:spPr>
          <a:xfrm>
            <a:off x="2403302" y="2717128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照相、錄影</a:t>
            </a:r>
            <a:endParaRPr sz="1266"/>
          </a:p>
        </p:txBody>
      </p:sp>
      <p:sp>
        <p:nvSpPr>
          <p:cNvPr id="228" name="Google Shape;228;p27"/>
          <p:cNvSpPr/>
          <p:nvPr/>
        </p:nvSpPr>
        <p:spPr>
          <a:xfrm>
            <a:off x="2407375" y="3692111"/>
            <a:ext cx="4331287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播放音樂、影片</a:t>
            </a:r>
            <a:endParaRPr sz="1266"/>
          </a:p>
        </p:txBody>
      </p:sp>
      <p:sp>
        <p:nvSpPr>
          <p:cNvPr id="229" name="Google Shape;229;p27"/>
          <p:cNvSpPr/>
          <p:nvPr/>
        </p:nvSpPr>
        <p:spPr>
          <a:xfrm>
            <a:off x="2403302" y="4667094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檔案儲存、讀取</a:t>
            </a:r>
            <a:endParaRPr sz="1266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title"/>
          </p:nvPr>
        </p:nvSpPr>
        <p:spPr>
          <a:xfrm>
            <a:off x="2113001" y="544642"/>
            <a:ext cx="491596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454"/>
            </a:pPr>
            <a:r>
              <a:rPr lang="en-US" sz="5241" b="1">
                <a:solidFill>
                  <a:srgbClr val="00BEFF"/>
                </a:solidFill>
              </a:rPr>
              <a:t>多樣的互動功能</a:t>
            </a:r>
            <a:endParaRPr sz="5241" b="1">
              <a:solidFill>
                <a:srgbClr val="00BEFF"/>
              </a:solidFill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2401266" y="1742146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發簡訊、打電話</a:t>
            </a:r>
            <a:endParaRPr sz="1266"/>
          </a:p>
        </p:txBody>
      </p:sp>
      <p:sp>
        <p:nvSpPr>
          <p:cNvPr id="236" name="Google Shape;236;p28"/>
          <p:cNvSpPr/>
          <p:nvPr/>
        </p:nvSpPr>
        <p:spPr>
          <a:xfrm>
            <a:off x="2403302" y="2717128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發電子郵件</a:t>
            </a:r>
            <a:endParaRPr sz="1266"/>
          </a:p>
        </p:txBody>
      </p:sp>
      <p:sp>
        <p:nvSpPr>
          <p:cNvPr id="237" name="Google Shape;237;p28"/>
          <p:cNvSpPr/>
          <p:nvPr/>
        </p:nvSpPr>
        <p:spPr>
          <a:xfrm>
            <a:off x="2407375" y="3692111"/>
            <a:ext cx="4331287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藍牙</a:t>
            </a:r>
            <a:endParaRPr sz="1266"/>
          </a:p>
        </p:txBody>
      </p:sp>
      <p:sp>
        <p:nvSpPr>
          <p:cNvPr id="238" name="Google Shape;238;p28"/>
          <p:cNvSpPr/>
          <p:nvPr/>
        </p:nvSpPr>
        <p:spPr>
          <a:xfrm>
            <a:off x="2403302" y="4667094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Wifi上網</a:t>
            </a:r>
            <a:endParaRPr sz="1266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3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801230" y="3620160"/>
            <a:ext cx="7541540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Inventor 介面介紹</a:t>
            </a:r>
            <a:endParaRPr sz="1266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專案頁面</a:t>
            </a:r>
            <a:endParaRPr/>
          </a:p>
        </p:txBody>
      </p:sp>
      <p:grpSp>
        <p:nvGrpSpPr>
          <p:cNvPr id="253" name="Google Shape;253;p30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254" name="Google Shape;254;p30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0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256" name="Google Shape;256;p30" descr="螢幕快照 2016-10-25 上午10.24.0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31101"/>
            <a:ext cx="9144001" cy="623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設計頁面</a:t>
            </a:r>
            <a:endParaRPr/>
          </a:p>
        </p:txBody>
      </p:sp>
      <p:grpSp>
        <p:nvGrpSpPr>
          <p:cNvPr id="262" name="Google Shape;262;p31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263" name="Google Shape;263;p31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31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265" name="Google Shape;265;p31" descr="螢幕快照 2016-11-14 上午8.19.3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09" y="1576835"/>
            <a:ext cx="8877583" cy="528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427166-C7DD-41EC-8123-3D4FD92A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806526" y="2549421"/>
            <a:ext cx="987067" cy="12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51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設計頁面</a:t>
            </a:r>
            <a:endParaRPr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272" name="Google Shape;272;p32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2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274" name="Google Shape;274;p32" descr="螢幕快照 2016-11-14 上午8.19.3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142" y="2579736"/>
            <a:ext cx="7191716" cy="427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/>
          <p:nvPr/>
        </p:nvSpPr>
        <p:spPr>
          <a:xfrm>
            <a:off x="778439" y="1584148"/>
            <a:ext cx="1484311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998208" y="1788805"/>
            <a:ext cx="937756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元件庫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7" name="Google Shape;277;p32"/>
          <p:cNvCxnSpPr/>
          <p:nvPr/>
        </p:nvCxnSpPr>
        <p:spPr>
          <a:xfrm>
            <a:off x="7209985" y="2456348"/>
            <a:ext cx="426928" cy="850558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78" name="Google Shape;278;p32"/>
          <p:cNvSpPr/>
          <p:nvPr/>
        </p:nvSpPr>
        <p:spPr>
          <a:xfrm>
            <a:off x="2451657" y="1584148"/>
            <a:ext cx="1805780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2671426" y="1788805"/>
            <a:ext cx="1226297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介面設計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4446344" y="1584148"/>
            <a:ext cx="1805780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4666113" y="1788805"/>
            <a:ext cx="1226297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元件清單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6441031" y="1584148"/>
            <a:ext cx="1805779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6660799" y="1788805"/>
            <a:ext cx="1226297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元件屬性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4" name="Google Shape;284;p32"/>
          <p:cNvCxnSpPr/>
          <p:nvPr/>
        </p:nvCxnSpPr>
        <p:spPr>
          <a:xfrm>
            <a:off x="5414222" y="2444640"/>
            <a:ext cx="461628" cy="877711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85" name="Google Shape;285;p32"/>
          <p:cNvCxnSpPr/>
          <p:nvPr/>
        </p:nvCxnSpPr>
        <p:spPr>
          <a:xfrm>
            <a:off x="3602423" y="2419795"/>
            <a:ext cx="423792" cy="922413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86" name="Google Shape;286;p32"/>
          <p:cNvCxnSpPr/>
          <p:nvPr/>
        </p:nvCxnSpPr>
        <p:spPr>
          <a:xfrm>
            <a:off x="1249309" y="2419795"/>
            <a:ext cx="423792" cy="922413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程式頁面</a:t>
            </a:r>
            <a:endParaRPr/>
          </a:p>
        </p:txBody>
      </p:sp>
      <p:grpSp>
        <p:nvGrpSpPr>
          <p:cNvPr id="292" name="Google Shape;292;p33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293" name="Google Shape;293;p33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3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295" name="Google Shape;295;p33" descr="螢幕快照 2016-11-14 上午8.19.1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87186"/>
            <a:ext cx="9144000" cy="497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程式頁面</a:t>
            </a: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302" name="Google Shape;302;p34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34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304" name="Google Shape;304;p34" descr="螢幕快照 2016-11-14 上午8.19.1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908" y="2467667"/>
            <a:ext cx="8076184" cy="439033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/>
          <p:nvPr/>
        </p:nvSpPr>
        <p:spPr>
          <a:xfrm>
            <a:off x="752112" y="1522719"/>
            <a:ext cx="1484311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971881" y="1727377"/>
            <a:ext cx="937756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函式庫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34"/>
          <p:cNvSpPr/>
          <p:nvPr/>
        </p:nvSpPr>
        <p:spPr>
          <a:xfrm>
            <a:off x="4040010" y="1522719"/>
            <a:ext cx="2127248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4259779" y="1727377"/>
            <a:ext cx="1514838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程式設計區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5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4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2031504" y="3620160"/>
            <a:ext cx="5080993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安裝程式到手機</a:t>
            </a:r>
            <a:endParaRPr sz="1266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>
            <a:spLocks noGrp="1"/>
          </p:cNvSpPr>
          <p:nvPr>
            <p:ph type="title"/>
          </p:nvPr>
        </p:nvSpPr>
        <p:spPr>
          <a:xfrm>
            <a:off x="2113001" y="544642"/>
            <a:ext cx="491596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454"/>
            </a:pPr>
            <a:r>
              <a:rPr lang="en-US" sz="5241" b="1">
                <a:solidFill>
                  <a:srgbClr val="00BEFF"/>
                </a:solidFill>
              </a:rPr>
              <a:t>安裝程式到手機</a:t>
            </a:r>
            <a:endParaRPr sz="5241" b="1">
              <a:solidFill>
                <a:srgbClr val="00BEFF"/>
              </a:solidFill>
            </a:endParaRPr>
          </a:p>
        </p:txBody>
      </p:sp>
      <p:sp>
        <p:nvSpPr>
          <p:cNvPr id="323" name="Google Shape;323;p36"/>
          <p:cNvSpPr/>
          <p:nvPr/>
        </p:nvSpPr>
        <p:spPr>
          <a:xfrm>
            <a:off x="2401266" y="1742146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下載apk檔</a:t>
            </a:r>
            <a:endParaRPr sz="1266"/>
          </a:p>
        </p:txBody>
      </p:sp>
      <p:sp>
        <p:nvSpPr>
          <p:cNvPr id="324" name="Google Shape;324;p36"/>
          <p:cNvSpPr/>
          <p:nvPr/>
        </p:nvSpPr>
        <p:spPr>
          <a:xfrm>
            <a:off x="2403302" y="2717128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Companion</a:t>
            </a:r>
            <a:endParaRPr sz="1266"/>
          </a:p>
        </p:txBody>
      </p:sp>
      <p:sp>
        <p:nvSpPr>
          <p:cNvPr id="325" name="Google Shape;325;p36"/>
          <p:cNvSpPr/>
          <p:nvPr/>
        </p:nvSpPr>
        <p:spPr>
          <a:xfrm>
            <a:off x="2407375" y="3692111"/>
            <a:ext cx="4331287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使用模擬器</a:t>
            </a:r>
            <a:endParaRPr sz="1266"/>
          </a:p>
        </p:txBody>
      </p:sp>
      <p:sp>
        <p:nvSpPr>
          <p:cNvPr id="326" name="Google Shape;326;p36"/>
          <p:cNvSpPr/>
          <p:nvPr/>
        </p:nvSpPr>
        <p:spPr>
          <a:xfrm>
            <a:off x="2403302" y="4667094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USB手機同步</a:t>
            </a:r>
            <a:endParaRPr sz="1266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7" descr="螢幕快照 2016-10-24 下午6.46.5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303" y="3338971"/>
            <a:ext cx="13876239" cy="805592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下載apk檔</a:t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66"/>
          </a:p>
        </p:txBody>
      </p:sp>
      <p:sp>
        <p:nvSpPr>
          <p:cNvPr id="335" name="Google Shape;335;p37"/>
          <p:cNvSpPr/>
          <p:nvPr/>
        </p:nvSpPr>
        <p:spPr>
          <a:xfrm>
            <a:off x="1961315" y="2212772"/>
            <a:ext cx="5824912" cy="4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600"/>
            </a:pPr>
            <a:r>
              <a:rPr lang="en-US" sz="2531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➡ 生成QR code 或是下載到電腦 </a:t>
            </a:r>
            <a:endParaRPr sz="1266"/>
          </a:p>
        </p:txBody>
      </p:sp>
      <p:cxnSp>
        <p:nvCxnSpPr>
          <p:cNvPr id="336" name="Google Shape;336;p37"/>
          <p:cNvCxnSpPr/>
          <p:nvPr/>
        </p:nvCxnSpPr>
        <p:spPr>
          <a:xfrm flipH="1">
            <a:off x="5865681" y="3004032"/>
            <a:ext cx="878350" cy="878351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下載apk檔</a:t>
            </a:r>
            <a:endParaRPr/>
          </a:p>
        </p:txBody>
      </p:sp>
      <p:grpSp>
        <p:nvGrpSpPr>
          <p:cNvPr id="342" name="Google Shape;342;p38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343" name="Google Shape;343;p38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8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sp>
        <p:nvSpPr>
          <p:cNvPr id="345" name="Google Shape;345;p38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66"/>
          </a:p>
        </p:txBody>
      </p:sp>
      <p:sp>
        <p:nvSpPr>
          <p:cNvPr id="347" name="Google Shape;347;p38"/>
          <p:cNvSpPr/>
          <p:nvPr/>
        </p:nvSpPr>
        <p:spPr>
          <a:xfrm>
            <a:off x="1961315" y="2198123"/>
            <a:ext cx="4961545" cy="54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設定 ➡ 安全性➡勾選未知來源</a:t>
            </a:r>
            <a:endParaRPr sz="2812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8" name="Google Shape;348;p38" descr="pasted-image.png"/>
          <p:cNvPicPr preferRelativeResize="0"/>
          <p:nvPr/>
        </p:nvPicPr>
        <p:blipFill rotWithShape="1">
          <a:blip r:embed="rId4">
            <a:alphaModFix/>
          </a:blip>
          <a:srcRect t="28953"/>
          <a:stretch/>
        </p:blipFill>
        <p:spPr>
          <a:xfrm>
            <a:off x="2545515" y="3423823"/>
            <a:ext cx="4052971" cy="51190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8"/>
          <p:cNvCxnSpPr/>
          <p:nvPr/>
        </p:nvCxnSpPr>
        <p:spPr>
          <a:xfrm flipH="1">
            <a:off x="6212820" y="3516064"/>
            <a:ext cx="2024817" cy="2329770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Companion</a:t>
            </a:r>
            <a:endParaRPr/>
          </a:p>
        </p:txBody>
      </p:sp>
      <p:grpSp>
        <p:nvGrpSpPr>
          <p:cNvPr id="355" name="Google Shape;355;p39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356" name="Google Shape;356;p39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9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sp>
        <p:nvSpPr>
          <p:cNvPr id="358" name="Google Shape;358;p39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66"/>
          </a:p>
        </p:txBody>
      </p:sp>
      <p:sp>
        <p:nvSpPr>
          <p:cNvPr id="360" name="Google Shape;360;p39"/>
          <p:cNvSpPr/>
          <p:nvPr/>
        </p:nvSpPr>
        <p:spPr>
          <a:xfrm>
            <a:off x="1961315" y="2189148"/>
            <a:ext cx="3235937" cy="54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下載AI Companion</a:t>
            </a:r>
            <a:endParaRPr sz="1266"/>
          </a:p>
        </p:txBody>
      </p:sp>
      <p:pic>
        <p:nvPicPr>
          <p:cNvPr id="361" name="Google Shape;361;p39" descr="螢幕快照 2016-10-25 下午6.34.13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3138" y="3207376"/>
            <a:ext cx="4517726" cy="3650624"/>
          </a:xfrm>
          <a:prstGeom prst="rect">
            <a:avLst/>
          </a:prstGeom>
          <a:noFill/>
          <a:ln>
            <a:noFill/>
          </a:ln>
          <a:effectLst>
            <a:outerShdw blurRad="254000" dist="127000" dir="5400000" rotWithShape="0">
              <a:srgbClr val="000000">
                <a:alpha val="69803"/>
              </a:srgbClr>
            </a:outerShdw>
          </a:effectLst>
        </p:spPr>
      </p:pic>
      <p:cxnSp>
        <p:nvCxnSpPr>
          <p:cNvPr id="362" name="Google Shape;362;p39"/>
          <p:cNvCxnSpPr/>
          <p:nvPr/>
        </p:nvCxnSpPr>
        <p:spPr>
          <a:xfrm flipH="1">
            <a:off x="6713302" y="3526111"/>
            <a:ext cx="1978386" cy="788714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0" descr="螢幕快照 2016-10-25 上午10.57.1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235" y="3348633"/>
            <a:ext cx="7679531" cy="350936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Companion</a:t>
            </a: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66"/>
          </a:p>
        </p:txBody>
      </p:sp>
      <p:sp>
        <p:nvSpPr>
          <p:cNvPr id="371" name="Google Shape;371;p40"/>
          <p:cNvSpPr/>
          <p:nvPr/>
        </p:nvSpPr>
        <p:spPr>
          <a:xfrm>
            <a:off x="1961315" y="2189463"/>
            <a:ext cx="4517463" cy="54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 ➡ AI Companion</a:t>
            </a:r>
            <a:endParaRPr sz="1266"/>
          </a:p>
        </p:txBody>
      </p:sp>
      <p:cxnSp>
        <p:nvCxnSpPr>
          <p:cNvPr id="372" name="Google Shape;372;p40"/>
          <p:cNvCxnSpPr/>
          <p:nvPr/>
        </p:nvCxnSpPr>
        <p:spPr>
          <a:xfrm flipH="1">
            <a:off x="4682916" y="3281586"/>
            <a:ext cx="2148295" cy="691120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1" descr="螢幕快照 2016-10-25 上午10.57.3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7198" y="3207377"/>
            <a:ext cx="3517011" cy="401097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1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Companion</a:t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1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266"/>
          </a:p>
        </p:txBody>
      </p:sp>
      <p:sp>
        <p:nvSpPr>
          <p:cNvPr id="381" name="Google Shape;381;p41"/>
          <p:cNvSpPr/>
          <p:nvPr/>
        </p:nvSpPr>
        <p:spPr>
          <a:xfrm>
            <a:off x="1961316" y="2189148"/>
            <a:ext cx="2275638" cy="54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掃瞄QR code</a:t>
            </a:r>
            <a:endParaRPr sz="1266"/>
          </a:p>
        </p:txBody>
      </p:sp>
      <p:cxnSp>
        <p:nvCxnSpPr>
          <p:cNvPr id="382" name="Google Shape;382;p41"/>
          <p:cNvCxnSpPr/>
          <p:nvPr/>
        </p:nvCxnSpPr>
        <p:spPr>
          <a:xfrm flipH="1">
            <a:off x="4956016" y="3516065"/>
            <a:ext cx="2136388" cy="1366395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9A5F6F-2002-4266-A52E-6A9AE7C4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61" y="213461"/>
            <a:ext cx="4359877" cy="64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105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2" descr="15049897_1079951438790322_732431798_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3818" y="3207377"/>
            <a:ext cx="2056364" cy="365575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Companion</a:t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2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266"/>
          </a:p>
        </p:txBody>
      </p:sp>
      <p:sp>
        <p:nvSpPr>
          <p:cNvPr id="391" name="Google Shape;391;p42"/>
          <p:cNvSpPr/>
          <p:nvPr/>
        </p:nvSpPr>
        <p:spPr>
          <a:xfrm>
            <a:off x="1961315" y="2212772"/>
            <a:ext cx="6708567" cy="4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600"/>
            </a:pPr>
            <a:r>
              <a:rPr lang="en-US" sz="2531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透過AI Companion掃瞄QR code ➡ 自動同步</a:t>
            </a:r>
            <a:endParaRPr sz="2531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92" name="Google Shape;392;p42"/>
          <p:cNvCxnSpPr/>
          <p:nvPr/>
        </p:nvCxnSpPr>
        <p:spPr>
          <a:xfrm flipH="1">
            <a:off x="5652666" y="4058542"/>
            <a:ext cx="2615109" cy="1274221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3" descr="螢幕快照 2016-10-25 下午8.20.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7008" y="3358471"/>
            <a:ext cx="5589984" cy="419695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安裝模擬器</a:t>
            </a:r>
            <a:endParaRPr/>
          </a:p>
        </p:txBody>
      </p:sp>
      <p:sp>
        <p:nvSpPr>
          <p:cNvPr id="399" name="Google Shape;399;p43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3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66"/>
          </a:p>
        </p:txBody>
      </p:sp>
      <p:sp>
        <p:nvSpPr>
          <p:cNvPr id="401" name="Google Shape;401;p43"/>
          <p:cNvSpPr/>
          <p:nvPr/>
        </p:nvSpPr>
        <p:spPr>
          <a:xfrm>
            <a:off x="1961315" y="1947472"/>
            <a:ext cx="2669000" cy="102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600"/>
            </a:pPr>
            <a:r>
              <a:rPr lang="en-US" sz="2531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安裝Genymotion</a:t>
            </a:r>
            <a:endParaRPr sz="253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spcBef>
                <a:spcPts val="492"/>
              </a:spcBef>
              <a:buClr>
                <a:srgbClr val="5C5C5C"/>
              </a:buClr>
              <a:buSzPts val="3600"/>
            </a:pPr>
            <a:r>
              <a:rPr lang="en-US" sz="253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註冊帳號才可下載</a:t>
            </a:r>
            <a:endParaRPr sz="253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4" descr="螢幕快照 2016-10-25 下午8.20.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7008" y="3358471"/>
            <a:ext cx="5589984" cy="419695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安裝模擬器</a:t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66"/>
          </a:p>
        </p:txBody>
      </p:sp>
      <p:sp>
        <p:nvSpPr>
          <p:cNvPr id="410" name="Google Shape;410;p44"/>
          <p:cNvSpPr/>
          <p:nvPr/>
        </p:nvSpPr>
        <p:spPr>
          <a:xfrm>
            <a:off x="1961315" y="2165523"/>
            <a:ext cx="3533495" cy="59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400"/>
            </a:pPr>
            <a:r>
              <a:rPr lang="en-US" sz="3094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將apk檔丟進模擬器</a:t>
            </a:r>
            <a:endParaRPr sz="3094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USB連接手機</a:t>
            </a:r>
            <a:endParaRPr/>
          </a:p>
        </p:txBody>
      </p:sp>
      <p:grpSp>
        <p:nvGrpSpPr>
          <p:cNvPr id="416" name="Google Shape;416;p45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417" name="Google Shape;417;p45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45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sp>
        <p:nvSpPr>
          <p:cNvPr id="419" name="Google Shape;419;p45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5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66"/>
          </a:p>
        </p:txBody>
      </p:sp>
      <p:sp>
        <p:nvSpPr>
          <p:cNvPr id="421" name="Google Shape;421;p45"/>
          <p:cNvSpPr/>
          <p:nvPr/>
        </p:nvSpPr>
        <p:spPr>
          <a:xfrm>
            <a:off x="1961315" y="1983767"/>
            <a:ext cx="6779576" cy="95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安裝aiStarter</a:t>
            </a:r>
            <a:br>
              <a:rPr lang="en-US" sz="984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969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http://appinventor.mit.edu/explore/ai2/setup-device-usb.html</a:t>
            </a:r>
            <a:endParaRPr sz="1266"/>
          </a:p>
        </p:txBody>
      </p:sp>
      <p:pic>
        <p:nvPicPr>
          <p:cNvPr id="422" name="Google Shape;422;p45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7764" y="3369491"/>
            <a:ext cx="7108473" cy="355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USB連接手機</a:t>
            </a:r>
            <a:endParaRPr/>
          </a:p>
        </p:txBody>
      </p:sp>
      <p:grpSp>
        <p:nvGrpSpPr>
          <p:cNvPr id="428" name="Google Shape;428;p46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429" name="Google Shape;429;p46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46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sp>
        <p:nvSpPr>
          <p:cNvPr id="431" name="Google Shape;431;p46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6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66"/>
          </a:p>
        </p:txBody>
      </p:sp>
      <p:sp>
        <p:nvSpPr>
          <p:cNvPr id="433" name="Google Shape;433;p46"/>
          <p:cNvSpPr/>
          <p:nvPr/>
        </p:nvSpPr>
        <p:spPr>
          <a:xfrm>
            <a:off x="1961315" y="2189193"/>
            <a:ext cx="5722345" cy="54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開啟開發人員選項 ➡ 允許USB偵錯</a:t>
            </a:r>
            <a:endParaRPr sz="2812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4" name="Google Shape;434;p46" descr="15102212_1079957035456429_1751539089_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1482" y="3207377"/>
            <a:ext cx="2881231" cy="5122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46"/>
          <p:cNvCxnSpPr/>
          <p:nvPr/>
        </p:nvCxnSpPr>
        <p:spPr>
          <a:xfrm flipH="1">
            <a:off x="5768084" y="3004032"/>
            <a:ext cx="975948" cy="1660325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USB連接手機</a:t>
            </a:r>
            <a:endParaRPr/>
          </a:p>
        </p:txBody>
      </p:sp>
      <p:grpSp>
        <p:nvGrpSpPr>
          <p:cNvPr id="441" name="Google Shape;441;p47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442" name="Google Shape;442;p47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47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sp>
        <p:nvSpPr>
          <p:cNvPr id="444" name="Google Shape;444;p47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7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266"/>
          </a:p>
        </p:txBody>
      </p:sp>
      <p:sp>
        <p:nvSpPr>
          <p:cNvPr id="446" name="Google Shape;446;p47"/>
          <p:cNvSpPr/>
          <p:nvPr/>
        </p:nvSpPr>
        <p:spPr>
          <a:xfrm>
            <a:off x="1961316" y="2189463"/>
            <a:ext cx="2835812" cy="54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 ➡ USB</a:t>
            </a:r>
            <a:endParaRPr sz="1266"/>
          </a:p>
        </p:txBody>
      </p:sp>
      <p:pic>
        <p:nvPicPr>
          <p:cNvPr id="447" name="Google Shape;447;p47" descr="螢幕快照 2016-11-14 上午7.54.1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2687" y="3383837"/>
            <a:ext cx="7198626" cy="34741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47"/>
          <p:cNvCxnSpPr/>
          <p:nvPr/>
        </p:nvCxnSpPr>
        <p:spPr>
          <a:xfrm flipH="1">
            <a:off x="5533581" y="3656707"/>
            <a:ext cx="2201761" cy="875127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8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8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8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5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48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8"/>
          <p:cNvSpPr/>
          <p:nvPr/>
        </p:nvSpPr>
        <p:spPr>
          <a:xfrm>
            <a:off x="801230" y="3620160"/>
            <a:ext cx="7541540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Inventor 程式實作</a:t>
            </a:r>
            <a:endParaRPr sz="1266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9660"/>
            </a:pPr>
            <a:r>
              <a:rPr lang="en-US" sz="6792" b="1">
                <a:solidFill>
                  <a:srgbClr val="00BEFF"/>
                </a:solidFill>
              </a:rPr>
              <a:t>第一個程式</a:t>
            </a:r>
            <a:endParaRPr/>
          </a:p>
        </p:txBody>
      </p:sp>
      <p:sp>
        <p:nvSpPr>
          <p:cNvPr id="463" name="Google Shape;463;p49"/>
          <p:cNvSpPr/>
          <p:nvPr/>
        </p:nvSpPr>
        <p:spPr>
          <a:xfrm>
            <a:off x="697973" y="2460572"/>
            <a:ext cx="7748056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按下圖片發出聲</a:t>
            </a:r>
            <a:r>
              <a:rPr lang="zh-TW" altLang="en-US" sz="2812" b="1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音</a:t>
            </a: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上傳檔案</a:t>
            </a: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49" descr="螢幕快照 2016-11-15 下午4.11.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971" y="4722248"/>
            <a:ext cx="4065703" cy="170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CFEA119-CD8C-412A-9B04-2ABEE2BAB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07" t="8786" r="45223" b="40554"/>
          <a:stretch/>
        </p:blipFill>
        <p:spPr>
          <a:xfrm>
            <a:off x="5111750" y="2100390"/>
            <a:ext cx="2654300" cy="4329709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E0B244-9B00-46A2-BA02-B64E2B535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1" t="31358" r="72778" b="52099"/>
          <a:stretch/>
        </p:blipFill>
        <p:spPr>
          <a:xfrm>
            <a:off x="317499" y="3759200"/>
            <a:ext cx="3758631" cy="2006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72B27C-F57D-4E54-BF1A-B09621CD4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11" t="14197" r="46389" b="32346"/>
          <a:stretch/>
        </p:blipFill>
        <p:spPr>
          <a:xfrm>
            <a:off x="4146832" y="1594574"/>
            <a:ext cx="2495550" cy="50026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9745FCB-7BB7-4526-AF5F-70416F932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22" t="13333" r="8958" b="49630"/>
          <a:stretch/>
        </p:blipFill>
        <p:spPr>
          <a:xfrm>
            <a:off x="6813550" y="1594574"/>
            <a:ext cx="1638300" cy="3870000"/>
          </a:xfrm>
          <a:prstGeom prst="rect">
            <a:avLst/>
          </a:prstGeom>
        </p:spPr>
      </p:pic>
      <p:sp>
        <p:nvSpPr>
          <p:cNvPr id="8" name="Google Shape;470;p50">
            <a:extLst>
              <a:ext uri="{FF2B5EF4-FFF2-40B4-BE49-F238E27FC236}">
                <a16:creationId xmlns:a16="http://schemas.microsoft.com/office/drawing/2014/main" id="{49F266FA-F12E-4275-AA8E-8242FEF073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9660"/>
            </a:pPr>
            <a:r>
              <a:rPr lang="en-US" sz="6792" b="1" dirty="0" err="1">
                <a:solidFill>
                  <a:srgbClr val="00BEFF"/>
                </a:solidFill>
              </a:rPr>
              <a:t>滾球遊戲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37859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0975A47-EE2F-4E78-AE87-062A413D4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8" t="28518" r="57639" b="42839"/>
          <a:stretch/>
        </p:blipFill>
        <p:spPr>
          <a:xfrm>
            <a:off x="342900" y="3194050"/>
            <a:ext cx="3898461" cy="269179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AA3927A-2DD8-4FC3-9D47-3837C220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17" t="15309" r="45972" b="33333"/>
          <a:stretch/>
        </p:blipFill>
        <p:spPr>
          <a:xfrm>
            <a:off x="3910501" y="1171574"/>
            <a:ext cx="2756938" cy="4943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DDD1819-CD1E-41CE-BF7B-6455E7B6C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46" t="13068" r="8943" b="47529"/>
          <a:stretch/>
        </p:blipFill>
        <p:spPr>
          <a:xfrm>
            <a:off x="6793401" y="1171574"/>
            <a:ext cx="1588599" cy="39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9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B4A03-82A1-4916-A822-1C0115D61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882794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電路基本元件電阻</a:t>
            </a:r>
          </a:p>
        </p:txBody>
      </p:sp>
      <p:pic>
        <p:nvPicPr>
          <p:cNvPr id="2050" name="Picture 2" descr="「電阻 結構」的圖片搜尋結果">
            <a:extLst>
              <a:ext uri="{FF2B5EF4-FFF2-40B4-BE49-F238E27FC236}">
                <a16:creationId xmlns:a16="http://schemas.microsoft.com/office/drawing/2014/main" id="{FF832A5D-EFF9-43BC-83AD-4B799E47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414588"/>
            <a:ext cx="52578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6116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140"/>
            </a:pPr>
            <a:r>
              <a:rPr lang="en-US" sz="5020" b="1">
                <a:solidFill>
                  <a:srgbClr val="00BEFF"/>
                </a:solidFill>
              </a:rPr>
              <a:t>Roll, Yaw, Pitch</a:t>
            </a:r>
            <a:endParaRPr/>
          </a:p>
        </p:txBody>
      </p:sp>
      <p:sp>
        <p:nvSpPr>
          <p:cNvPr id="480" name="Google Shape;480;p51"/>
          <p:cNvSpPr/>
          <p:nvPr/>
        </p:nvSpPr>
        <p:spPr>
          <a:xfrm>
            <a:off x="697973" y="3060647"/>
            <a:ext cx="7748056" cy="15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51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482" name="Google Shape;482;p51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51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484" name="Google Shape;484;p51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0955" y="1864967"/>
            <a:ext cx="6662091" cy="4993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2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2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2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6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52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2"/>
          <p:cNvSpPr/>
          <p:nvPr/>
        </p:nvSpPr>
        <p:spPr>
          <a:xfrm>
            <a:off x="2865349" y="3691598"/>
            <a:ext cx="3413303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Bluetooth</a:t>
            </a:r>
            <a:endParaRPr sz="1266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>
            <a:spLocks noGrp="1"/>
          </p:cNvSpPr>
          <p:nvPr>
            <p:ph type="title"/>
          </p:nvPr>
        </p:nvSpPr>
        <p:spPr>
          <a:xfrm>
            <a:off x="1706394" y="425390"/>
            <a:ext cx="540610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119"/>
            </a:pPr>
            <a:r>
              <a:rPr lang="en-US" sz="5005" b="1">
                <a:solidFill>
                  <a:srgbClr val="00BEFF"/>
                </a:solidFill>
              </a:rPr>
              <a:t>藍牙晶片—HC-06</a:t>
            </a:r>
            <a:endParaRPr/>
          </a:p>
        </p:txBody>
      </p:sp>
      <p:sp>
        <p:nvSpPr>
          <p:cNvPr id="499" name="Google Shape;499;p53"/>
          <p:cNvSpPr/>
          <p:nvPr/>
        </p:nvSpPr>
        <p:spPr>
          <a:xfrm>
            <a:off x="889531" y="1712714"/>
            <a:ext cx="7592345" cy="343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藍牙協定：Bluetooth V2.0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53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EDR (Enhanced Data Rate)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工作頻率：2.4~2.48GHz, ISM Band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介面：UART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工作電壓：3.6~6V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工作溫度：-20ºC~70ºC</a:t>
            </a:r>
            <a:endParaRPr sz="1266"/>
          </a:p>
        </p:txBody>
      </p:sp>
      <p:pic>
        <p:nvPicPr>
          <p:cNvPr id="500" name="Google Shape;500;p53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6973" y="1377852"/>
            <a:ext cx="1944302" cy="150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更改藍牙名字</a:t>
            </a:r>
            <a:endParaRPr/>
          </a:p>
        </p:txBody>
      </p:sp>
      <p:sp>
        <p:nvSpPr>
          <p:cNvPr id="506" name="Google Shape;506;p54"/>
          <p:cNvSpPr/>
          <p:nvPr/>
        </p:nvSpPr>
        <p:spPr>
          <a:xfrm>
            <a:off x="775828" y="1787723"/>
            <a:ext cx="7592345" cy="451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一定要記得改名</a:t>
            </a:r>
            <a: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！！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更改名字</a:t>
            </a:r>
            <a:b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812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AT+NAME</a:t>
            </a:r>
            <a:r>
              <a:rPr lang="en-US" sz="2812" dirty="0" err="1">
                <a:solidFill>
                  <a:srgbClr val="FF2600"/>
                </a:solidFill>
                <a:latin typeface="Helvetica Neue"/>
                <a:sym typeface="Helvetica Neue"/>
              </a:rPr>
              <a:t>abc</a:t>
            </a:r>
            <a:endParaRPr sz="2812" dirty="0">
              <a:solidFill>
                <a:srgbClr val="FF2600"/>
              </a:solidFill>
              <a:latin typeface="Helvetica Neue"/>
              <a:sym typeface="Arial"/>
            </a:endParaRPr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更改鮑率</a:t>
            </a:r>
            <a: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(Baud Rate)</a:t>
            </a:r>
            <a:b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812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AT+BAUD</a:t>
            </a:r>
            <a:r>
              <a:rPr lang="en-US" sz="2812" dirty="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266" dirty="0"/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更改配對碼</a:t>
            </a:r>
            <a:b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812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AT+PIN</a:t>
            </a:r>
            <a:r>
              <a:rPr lang="en-US" sz="2812" dirty="0">
                <a:solidFill>
                  <a:srgbClr val="FF2600"/>
                </a:solidFill>
                <a:latin typeface="Helvetica Neue"/>
                <a:sym typeface="Helvetica Neue"/>
              </a:rPr>
              <a:t>5678</a:t>
            </a:r>
            <a:r>
              <a:rPr lang="en-US" sz="2812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2812" dirty="0" err="1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只能四位</a:t>
            </a:r>
            <a:endParaRPr sz="984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7" name="Google Shape;507;p54"/>
          <p:cNvGraphicFramePr/>
          <p:nvPr/>
        </p:nvGraphicFramePr>
        <p:xfrm>
          <a:off x="5409018" y="3888075"/>
          <a:ext cx="2812394" cy="26789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5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數字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對應鮑率(bps)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19200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38400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57600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15200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08" name="Google Shape;508;p54"/>
          <p:cNvGraphicFramePr/>
          <p:nvPr/>
        </p:nvGraphicFramePr>
        <p:xfrm>
          <a:off x="5409018" y="1868079"/>
          <a:ext cx="2823732" cy="18171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5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預設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鮑率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名字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HC-06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配對碼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1234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BTSetting.ino</a:t>
            </a:r>
            <a:endParaRPr/>
          </a:p>
        </p:txBody>
      </p:sp>
      <p:graphicFrame>
        <p:nvGraphicFramePr>
          <p:cNvPr id="514" name="Google Shape;514;p55"/>
          <p:cNvGraphicFramePr/>
          <p:nvPr/>
        </p:nvGraphicFramePr>
        <p:xfrm>
          <a:off x="6323200" y="4499409"/>
          <a:ext cx="2678906" cy="22480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藍牙</a:t>
                      </a:r>
                      <a:endParaRPr sz="21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Arduino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VCC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5V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10(Rx)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Rx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11(Tx)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5" name="Google Shape;51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13347"/>
            <a:ext cx="5921289" cy="294029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5"/>
          <p:cNvSpPr/>
          <p:nvPr/>
        </p:nvSpPr>
        <p:spPr>
          <a:xfrm>
            <a:off x="5921290" y="2504113"/>
            <a:ext cx="997943" cy="3280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chemeClr val="lt1"/>
              </a:buClr>
              <a:buSzPts val="3200"/>
            </a:pP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US" sz="22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(Tx)</a:t>
            </a:r>
            <a:endParaRPr sz="225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5921288" y="2844429"/>
            <a:ext cx="997944" cy="31784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0063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chemeClr val="lt1"/>
              </a:buClr>
              <a:buSzPts val="3200"/>
            </a:pPr>
            <a:r>
              <a:rPr lang="en-US" sz="225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10(</a:t>
            </a:r>
            <a:r>
              <a:rPr lang="en-US" sz="20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Rx</a:t>
            </a:r>
            <a:r>
              <a:rPr lang="en-US" sz="225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25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5921288" y="3162277"/>
            <a:ext cx="997944" cy="27676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chemeClr val="lt1"/>
              </a:buClr>
              <a:buSzPts val="3200"/>
            </a:pPr>
            <a:r>
              <a:rPr lang="en-US"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GND</a:t>
            </a:r>
            <a:endParaRPr sz="22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5"/>
          <p:cNvSpPr/>
          <p:nvPr/>
        </p:nvSpPr>
        <p:spPr>
          <a:xfrm>
            <a:off x="5921290" y="3463532"/>
            <a:ext cx="997943" cy="31784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911B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chemeClr val="lt1"/>
              </a:buClr>
              <a:buSzPts val="3200"/>
            </a:pPr>
            <a:r>
              <a:rPr lang="en-US"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endParaRPr sz="22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84564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979"/>
            </a:pPr>
            <a:r>
              <a:rPr lang="en-US" sz="5610" b="1" dirty="0" err="1">
                <a:solidFill>
                  <a:srgbClr val="00BEFF"/>
                </a:solidFill>
              </a:rPr>
              <a:t>BTSetting.ino</a:t>
            </a:r>
            <a:endParaRPr sz="5610" b="1" dirty="0">
              <a:solidFill>
                <a:srgbClr val="00BEFF"/>
              </a:solidFill>
            </a:endParaRPr>
          </a:p>
        </p:txBody>
      </p:sp>
      <p:sp>
        <p:nvSpPr>
          <p:cNvPr id="525" name="Google Shape;525;p56"/>
          <p:cNvSpPr/>
          <p:nvPr/>
        </p:nvSpPr>
        <p:spPr>
          <a:xfrm>
            <a:off x="697973" y="2386041"/>
            <a:ext cx="4191703" cy="331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 dirty="0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#include &lt;</a:t>
            </a:r>
            <a:r>
              <a:rPr lang="en-US" sz="1758" b="1" dirty="0" err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SoftwareSerial.h</a:t>
            </a:r>
            <a:r>
              <a:rPr lang="en-US" sz="1758" b="1" dirty="0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66" dirty="0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SoftwareSerial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BT(10, 11); // 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rx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tx</a:t>
            </a: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setup() {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Serial.begin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(9600);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Serial.println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("BT is ready!");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BT.begin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(9600);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 dirty="0"/>
          </a:p>
        </p:txBody>
      </p:sp>
      <p:sp>
        <p:nvSpPr>
          <p:cNvPr id="526" name="Google Shape;526;p56"/>
          <p:cNvSpPr/>
          <p:nvPr/>
        </p:nvSpPr>
        <p:spPr>
          <a:xfrm>
            <a:off x="5073518" y="2428874"/>
            <a:ext cx="4191704" cy="3232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loop() {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if (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Serial.available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()) {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Serial.read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BT.print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}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if (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BT.available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()) {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BT.read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Serial.print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}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3158" y="1715225"/>
            <a:ext cx="6832391" cy="426615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7"/>
          <p:cNvSpPr txBox="1"/>
          <p:nvPr/>
        </p:nvSpPr>
        <p:spPr>
          <a:xfrm>
            <a:off x="2196534" y="427901"/>
            <a:ext cx="4845641" cy="12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rgbClr val="000000"/>
              </a:buClr>
              <a:buSzPts val="7979"/>
            </a:pPr>
            <a:r>
              <a:rPr lang="en-US" sz="5610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AT-command</a:t>
            </a:r>
            <a:endParaRPr sz="5610" b="1">
              <a:solidFill>
                <a:srgbClr val="00BE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57"/>
          <p:cNvSpPr/>
          <p:nvPr/>
        </p:nvSpPr>
        <p:spPr>
          <a:xfrm>
            <a:off x="5475015" y="5555382"/>
            <a:ext cx="2652117" cy="552524"/>
          </a:xfrm>
          <a:prstGeom prst="rect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8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</a:rPr>
              <a:t>Serial傳輸</a:t>
            </a:r>
            <a:endParaRPr b="1">
              <a:solidFill>
                <a:srgbClr val="00BEFF"/>
              </a:solidFill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775828" y="1727001"/>
            <a:ext cx="7592345" cy="495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一次傳輸一個數值的傳輸方式</a:t>
            </a:r>
            <a:b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812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相對於Parallel傳輸(右圖)</a:t>
            </a:r>
            <a:endParaRPr sz="1266"/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有些會加入Clock同步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不加Clock則多會設定鮑率</a:t>
            </a:r>
            <a:b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58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610" y="4880074"/>
            <a:ext cx="6250781" cy="131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8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5529" y="1825730"/>
            <a:ext cx="1873436" cy="256879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8"/>
          <p:cNvSpPr/>
          <p:nvPr/>
        </p:nvSpPr>
        <p:spPr>
          <a:xfrm>
            <a:off x="4863786" y="6313289"/>
            <a:ext cx="2791849" cy="19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8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https://learn.sparkfun.com/tutorials/serial-communication</a:t>
            </a:r>
            <a:endParaRPr sz="1266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9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</a:rPr>
              <a:t>手機控制LED</a:t>
            </a:r>
            <a:endParaRPr b="1">
              <a:solidFill>
                <a:srgbClr val="00BEFF"/>
              </a:solidFill>
            </a:endParaRPr>
          </a:p>
        </p:txBody>
      </p:sp>
      <p:pic>
        <p:nvPicPr>
          <p:cNvPr id="548" name="Google Shape;548;p59" descr="螢幕快照 2017-01-18 下午9.59.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3434" y="1750219"/>
            <a:ext cx="2777133" cy="458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Code</a:t>
            </a:r>
            <a:endParaRPr/>
          </a:p>
        </p:txBody>
      </p:sp>
      <p:pic>
        <p:nvPicPr>
          <p:cNvPr id="554" name="Google Shape;554;p60" descr="螢幕快照 2017-01-18 下午9.55.0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440" y="1965682"/>
            <a:ext cx="8161121" cy="415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D8E1733-797B-4662-B28C-54148B0A7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"/>
          <a:stretch/>
        </p:blipFill>
        <p:spPr>
          <a:xfrm>
            <a:off x="1991032" y="0"/>
            <a:ext cx="5161935" cy="67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31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Code</a:t>
            </a:r>
            <a:endParaRPr/>
          </a:p>
        </p:txBody>
      </p:sp>
      <p:pic>
        <p:nvPicPr>
          <p:cNvPr id="560" name="Google Shape;560;p61" descr="螢幕快照 2017-01-18 下午9.57.0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0577" y="2109760"/>
            <a:ext cx="5782846" cy="387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2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BTLED.ino</a:t>
            </a:r>
            <a:endParaRPr/>
          </a:p>
        </p:txBody>
      </p:sp>
      <p:sp>
        <p:nvSpPr>
          <p:cNvPr id="566" name="Google Shape;566;p62"/>
          <p:cNvSpPr/>
          <p:nvPr/>
        </p:nvSpPr>
        <p:spPr>
          <a:xfrm>
            <a:off x="697973" y="2268140"/>
            <a:ext cx="4191703" cy="355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#include &lt;SoftwareSerial.h&gt;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SoftwareSerial BT(8, 9); // rx, tx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 val;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setup()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Serial.begin(9600);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Serial.println("BT is ready!”);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BT.begin(9600);</a:t>
            </a:r>
            <a:endParaRPr sz="984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pinMode(led, OUTPUT);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  <p:sp>
        <p:nvSpPr>
          <p:cNvPr id="567" name="Google Shape;567;p62"/>
          <p:cNvSpPr/>
          <p:nvPr/>
        </p:nvSpPr>
        <p:spPr>
          <a:xfrm>
            <a:off x="5144956" y="2259210"/>
            <a:ext cx="4191704" cy="387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loop()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if (BT.available())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val = BT.read();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Serial.print(val);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</a:t>
            </a: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if(val == 'T'){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digitalWrite(led, HIGH);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}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else if(val == 'F'){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digitalWrite(led, LOW);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}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}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3"/>
          <p:cNvSpPr txBox="1">
            <a:spLocks noGrp="1"/>
          </p:cNvSpPr>
          <p:nvPr>
            <p:ph type="title"/>
          </p:nvPr>
        </p:nvSpPr>
        <p:spPr>
          <a:xfrm>
            <a:off x="609451" y="222126"/>
            <a:ext cx="8130480" cy="15180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0F0"/>
                </a:solidFill>
              </a:rPr>
              <a:t>Arduino回傳數值到手機</a:t>
            </a:r>
            <a:endParaRPr b="1">
              <a:solidFill>
                <a:srgbClr val="00B0F0"/>
              </a:solidFill>
            </a:endParaRPr>
          </a:p>
        </p:txBody>
      </p:sp>
      <p:pic>
        <p:nvPicPr>
          <p:cNvPr id="573" name="Google Shape;57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317" y="2183308"/>
            <a:ext cx="1935510" cy="423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121" y="2474640"/>
            <a:ext cx="629543" cy="38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4692" y="1560462"/>
            <a:ext cx="3475881" cy="486221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3"/>
          <p:cNvSpPr/>
          <p:nvPr/>
        </p:nvSpPr>
        <p:spPr>
          <a:xfrm>
            <a:off x="1674316" y="2010455"/>
            <a:ext cx="781348" cy="18369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4"/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0F0"/>
                </a:solidFill>
              </a:rPr>
              <a:t>封包</a:t>
            </a:r>
            <a:endParaRPr b="1">
              <a:solidFill>
                <a:srgbClr val="00B0F0"/>
              </a:solidFill>
            </a:endParaRPr>
          </a:p>
        </p:txBody>
      </p:sp>
      <p:sp>
        <p:nvSpPr>
          <p:cNvPr id="582" name="Google Shape;582;p64"/>
          <p:cNvSpPr/>
          <p:nvPr/>
        </p:nvSpPr>
        <p:spPr>
          <a:xfrm>
            <a:off x="697971" y="1830585"/>
            <a:ext cx="7748056" cy="422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封包(packet):電腦傳輸的基本單位，一個標頭加上一段資料就可稱為一個封包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因無線傳輸的範圍為0~255，因此需變化數據得到封包再拆裝回原本的數據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一個位元組為0~255，而Arduino會將128~255的資料誤判成-128~-1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5"/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0F0"/>
                </a:solidFill>
              </a:rPr>
              <a:t>ReceiveData.ino</a:t>
            </a:r>
            <a:endParaRPr b="1">
              <a:solidFill>
                <a:srgbClr val="00B0F0"/>
              </a:solidFill>
            </a:endParaRPr>
          </a:p>
        </p:txBody>
      </p:sp>
      <p:sp>
        <p:nvSpPr>
          <p:cNvPr id="588" name="Google Shape;588;p65"/>
          <p:cNvSpPr txBox="1"/>
          <p:nvPr/>
        </p:nvSpPr>
        <p:spPr>
          <a:xfrm>
            <a:off x="349373" y="2029271"/>
            <a:ext cx="4538993" cy="387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#include &lt;SoftwareSerial.h&gt;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SoftwareSerial BT(10, 11); // rx, tx</a:t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 setup(){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Serial.begin(9600);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BT.begin(9600);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 loop (){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25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byte Data[3];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int i=analogRead(A0);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25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int check=BT.read();</a:t>
            </a:r>
            <a:endParaRPr sz="225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4572000" y="1951136"/>
            <a:ext cx="3911204" cy="3419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-US" sz="28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25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Data[0]='A';</a:t>
            </a:r>
            <a:endParaRPr sz="1266"/>
          </a:p>
          <a:p>
            <a:pPr>
              <a:buClr>
                <a:srgbClr val="C00000"/>
              </a:buClr>
              <a:buSzPts val="3200"/>
            </a:pPr>
            <a:r>
              <a:rPr lang="en-US" sz="225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Data[1]=i/256;</a:t>
            </a:r>
            <a:endParaRPr sz="1266"/>
          </a:p>
          <a:p>
            <a:pPr>
              <a:buClr>
                <a:srgbClr val="C00000"/>
              </a:buClr>
              <a:buSzPts val="3200"/>
            </a:pPr>
            <a:r>
              <a:rPr lang="en-US" sz="225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Data[2]=i%256;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25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Serial.println(check);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225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if (check == 35){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-US" sz="225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for(int j=0;j&lt;3;j++)</a:t>
            </a:r>
            <a:endParaRPr sz="1266"/>
          </a:p>
          <a:p>
            <a:pPr>
              <a:buClr>
                <a:srgbClr val="00B050"/>
              </a:buClr>
              <a:buSzPts val="3200"/>
            </a:pPr>
            <a:r>
              <a:rPr lang="en-US" sz="225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      	BT.write(Data[j]);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check=0;</a:t>
            </a:r>
            <a:endParaRPr sz="1266"/>
          </a:p>
          <a:p>
            <a:pPr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25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266"/>
          </a:p>
          <a:p>
            <a:pPr>
              <a:buClr>
                <a:srgbClr val="000000"/>
              </a:buClr>
              <a:buSzPts val="1400"/>
            </a:pPr>
            <a:r>
              <a:rPr lang="en-US" sz="9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6"/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0F0"/>
                </a:solidFill>
              </a:rPr>
              <a:t>App Code</a:t>
            </a:r>
            <a:endParaRPr b="1">
              <a:solidFill>
                <a:srgbClr val="00B0F0"/>
              </a:solidFill>
            </a:endParaRPr>
          </a:p>
        </p:txBody>
      </p:sp>
      <p:pic>
        <p:nvPicPr>
          <p:cNvPr id="595" name="Google Shape;59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2" y="2832943"/>
            <a:ext cx="9137798" cy="211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7"/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0F0"/>
                </a:solidFill>
              </a:rPr>
              <a:t>App Code</a:t>
            </a:r>
            <a:endParaRPr b="1">
              <a:solidFill>
                <a:srgbClr val="00B0F0"/>
              </a:solidFill>
            </a:endParaRPr>
          </a:p>
        </p:txBody>
      </p:sp>
      <p:pic>
        <p:nvPicPr>
          <p:cNvPr id="601" name="Google Shape;60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846" y="2380878"/>
            <a:ext cx="8876305" cy="298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78979"/>
            <a:ext cx="9144000" cy="524933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8"/>
          <p:cNvSpPr txBox="1"/>
          <p:nvPr/>
        </p:nvSpPr>
        <p:spPr>
          <a:xfrm>
            <a:off x="669727" y="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rgbClr val="000000"/>
              </a:buClr>
              <a:buSzPts val="8000"/>
            </a:pPr>
            <a:r>
              <a:rPr lang="en-US" sz="5625" b="1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Code</a:t>
            </a:r>
            <a:endParaRPr sz="5625" b="1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9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9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9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7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5" name="Google Shape;615;p69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9"/>
          <p:cNvSpPr/>
          <p:nvPr/>
        </p:nvSpPr>
        <p:spPr>
          <a:xfrm>
            <a:off x="3453906" y="3635880"/>
            <a:ext cx="2236189" cy="93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藍牙車</a:t>
            </a:r>
            <a:endParaRPr sz="562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0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</a:rPr>
              <a:t>藍牙車</a:t>
            </a:r>
            <a:endParaRPr b="1">
              <a:solidFill>
                <a:srgbClr val="00BEFF"/>
              </a:solidFill>
            </a:endParaRPr>
          </a:p>
        </p:txBody>
      </p:sp>
      <p:sp>
        <p:nvSpPr>
          <p:cNvPr id="622" name="Google Shape;622;p70"/>
          <p:cNvSpPr/>
          <p:nvPr/>
        </p:nvSpPr>
        <p:spPr>
          <a:xfrm>
            <a:off x="775828" y="2092323"/>
            <a:ext cx="7592345" cy="422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其實已經接好線了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626" indent="-126747">
              <a:lnSpc>
                <a:spcPct val="120000"/>
              </a:lnSpc>
              <a:buClr>
                <a:srgbClr val="53585F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上傳bluetooth_car.ino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開啟bluetooth_car.aia</a:t>
            </a:r>
            <a:b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0"/>
          <p:cNvSpPr/>
          <p:nvPr/>
        </p:nvSpPr>
        <p:spPr>
          <a:xfrm>
            <a:off x="4863786" y="6313289"/>
            <a:ext cx="2791849" cy="19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8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https://learn.sparkfun.com/tutorials/serial-communication</a:t>
            </a:r>
            <a:endParaRPr sz="1266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40462A8A-FEA0-4587-B09E-06D8D77F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882794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歐姆定律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E13FFD-3DE1-40F2-AD77-A7BD1D97B6B6}"/>
              </a:ext>
            </a:extLst>
          </p:cNvPr>
          <p:cNvSpPr txBox="1"/>
          <p:nvPr/>
        </p:nvSpPr>
        <p:spPr>
          <a:xfrm>
            <a:off x="5917092" y="4240102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電流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D39BDB-5CAD-46D2-8D38-2DF179C71603}"/>
              </a:ext>
            </a:extLst>
          </p:cNvPr>
          <p:cNvSpPr txBox="1"/>
          <p:nvPr/>
        </p:nvSpPr>
        <p:spPr>
          <a:xfrm>
            <a:off x="5917092" y="3007846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電壓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BFBF46-0D5B-410C-9FCA-FF533701071C}"/>
              </a:ext>
            </a:extLst>
          </p:cNvPr>
          <p:cNvSpPr txBox="1"/>
          <p:nvPr/>
        </p:nvSpPr>
        <p:spPr>
          <a:xfrm>
            <a:off x="2812273" y="4014347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電阻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70E97A2D-E2FB-4833-9E3C-9EA445AEB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2273" y="2514254"/>
            <a:ext cx="3244151" cy="20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4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1"/>
          <p:cNvSpPr txBox="1"/>
          <p:nvPr/>
        </p:nvSpPr>
        <p:spPr>
          <a:xfrm>
            <a:off x="669727" y="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rgbClr val="000000"/>
              </a:buClr>
              <a:buSzPts val="8000"/>
            </a:pPr>
            <a:r>
              <a:rPr lang="en-US" sz="5625" b="1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Code</a:t>
            </a:r>
            <a:endParaRPr sz="5625" b="1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9" name="Google Shape;62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2" y="1949224"/>
            <a:ext cx="9071581" cy="2990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2"/>
          <p:cNvSpPr txBox="1"/>
          <p:nvPr/>
        </p:nvSpPr>
        <p:spPr>
          <a:xfrm>
            <a:off x="669727" y="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rgbClr val="000000"/>
              </a:buClr>
              <a:buSzPts val="8000"/>
            </a:pPr>
            <a:r>
              <a:rPr lang="en-US" sz="5625" b="1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Bluetooth_car.ino</a:t>
            </a:r>
            <a:endParaRPr sz="5625" b="1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Google Shape;635;p72"/>
          <p:cNvSpPr txBox="1"/>
          <p:nvPr/>
        </p:nvSpPr>
        <p:spPr>
          <a:xfrm>
            <a:off x="1604632" y="1942920"/>
            <a:ext cx="4538993" cy="12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 loop (){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if (</a:t>
            </a:r>
            <a:r>
              <a:rPr lang="en-US" sz="1969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BT.available()&gt;0</a:t>
            </a: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969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char pp=BT.read();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Serial.println(pp);</a:t>
            </a:r>
            <a:endParaRPr sz="1969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2"/>
          <p:cNvSpPr txBox="1"/>
          <p:nvPr/>
        </p:nvSpPr>
        <p:spPr>
          <a:xfrm>
            <a:off x="4563069" y="1063270"/>
            <a:ext cx="4325797" cy="582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switch(</a:t>
            </a:r>
            <a:r>
              <a:rPr lang="en-US" sz="1969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pp</a:t>
            </a: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case '</a:t>
            </a:r>
            <a:r>
              <a:rPr lang="en-US" sz="1969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':  //Forward</a:t>
            </a:r>
            <a:endParaRPr sz="1266"/>
          </a:p>
          <a:p>
            <a:pPr>
              <a:buClr>
                <a:schemeClr val="accent1"/>
              </a:buClr>
              <a:buSzPts val="2800"/>
            </a:pPr>
            <a:r>
              <a:rPr lang="en-US" sz="1969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  forward();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break;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case '</a:t>
            </a:r>
            <a:r>
              <a:rPr lang="en-US" sz="1969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':  //Back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969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backward();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break;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case '</a:t>
            </a:r>
            <a:r>
              <a:rPr lang="en-US" sz="1969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':  //Turn Left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969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turnleft();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break;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case '</a:t>
            </a:r>
            <a:r>
              <a:rPr lang="en-US" sz="1969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':  //Turn Right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969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turnright();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break;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case '</a:t>
            </a:r>
            <a:r>
              <a:rPr lang="en-US" sz="1969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':  //Stop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969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carstop();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break;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266"/>
          </a:p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96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3"/>
          <p:cNvSpPr txBox="1"/>
          <p:nvPr/>
        </p:nvSpPr>
        <p:spPr>
          <a:xfrm>
            <a:off x="669727" y="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rgbClr val="000000"/>
              </a:buClr>
              <a:buSzPts val="8000"/>
            </a:pPr>
            <a:r>
              <a:rPr lang="en-US" sz="5625" b="1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Code</a:t>
            </a:r>
            <a:endParaRPr sz="5625" b="1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2" name="Google Shape;642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496" y="1518046"/>
            <a:ext cx="7901007" cy="405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/>
        </p:nvSpPr>
        <p:spPr>
          <a:xfrm>
            <a:off x="669726" y="500063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rgbClr val="000000"/>
              </a:buClr>
              <a:buSzPts val="8000"/>
            </a:pPr>
            <a:r>
              <a:rPr lang="en-US" sz="5625" b="1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調整速度</a:t>
            </a:r>
            <a:endParaRPr sz="5625" b="1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p74"/>
          <p:cNvSpPr txBox="1"/>
          <p:nvPr/>
        </p:nvSpPr>
        <p:spPr>
          <a:xfrm>
            <a:off x="2302501" y="2565446"/>
            <a:ext cx="4538993" cy="24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 forward(){</a:t>
            </a:r>
            <a:endParaRPr sz="1266"/>
          </a:p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analogWrite(leftS,</a:t>
            </a:r>
            <a:r>
              <a:rPr lang="en-US" sz="253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66"/>
          </a:p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analogWrite(rightS,</a:t>
            </a:r>
            <a:r>
              <a:rPr lang="en-US" sz="253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66"/>
          </a:p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digitalWrite(directionF,</a:t>
            </a:r>
            <a:r>
              <a:rPr lang="en-US" sz="253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66"/>
          </a:p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digitalWrite(directionB,</a:t>
            </a:r>
            <a:r>
              <a:rPr lang="en-US" sz="253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66"/>
          </a:p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53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75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5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5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8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75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5"/>
          <p:cNvSpPr/>
          <p:nvPr/>
        </p:nvSpPr>
        <p:spPr>
          <a:xfrm>
            <a:off x="1077082" y="3518297"/>
            <a:ext cx="7168429" cy="93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 Project ( 補充 )</a:t>
            </a:r>
            <a:endParaRPr sz="562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6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藍牙保險箱</a:t>
            </a:r>
            <a:endParaRPr/>
          </a:p>
        </p:txBody>
      </p:sp>
      <p:sp>
        <p:nvSpPr>
          <p:cNvPr id="663" name="Google Shape;663;p76"/>
          <p:cNvSpPr/>
          <p:nvPr/>
        </p:nvSpPr>
        <p:spPr>
          <a:xfrm>
            <a:off x="889531" y="2243137"/>
            <a:ext cx="7592345" cy="237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透過手機輸入密碼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使用伺服馬達開鎖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偵測是否有人入侵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遭入侵發送簡訊/Email給主人</a:t>
            </a:r>
            <a:endParaRPr sz="1266"/>
          </a:p>
        </p:txBody>
      </p:sp>
      <p:pic>
        <p:nvPicPr>
          <p:cNvPr id="664" name="Google Shape;664;p76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6805" y="2047014"/>
            <a:ext cx="2472415" cy="276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7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679"/>
            </a:pPr>
            <a:r>
              <a:rPr lang="en-US" sz="5399" b="1">
                <a:solidFill>
                  <a:srgbClr val="00BEFF"/>
                </a:solidFill>
              </a:rPr>
              <a:t>模擬保險箱的鎖</a:t>
            </a:r>
            <a:endParaRPr/>
          </a:p>
        </p:txBody>
      </p:sp>
      <p:sp>
        <p:nvSpPr>
          <p:cNvPr id="670" name="Google Shape;670;p77"/>
          <p:cNvSpPr/>
          <p:nvPr/>
        </p:nvSpPr>
        <p:spPr>
          <a:xfrm>
            <a:off x="889531" y="1850231"/>
            <a:ext cx="7592345" cy="315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使用伺服馬達控制鎖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77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8738" y="2785417"/>
            <a:ext cx="3366525" cy="251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8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加入密碼判斷</a:t>
            </a:r>
            <a:endParaRPr/>
          </a:p>
        </p:txBody>
      </p:sp>
      <p:sp>
        <p:nvSpPr>
          <p:cNvPr id="677" name="Google Shape;677;p78"/>
          <p:cNvSpPr/>
          <p:nvPr/>
        </p:nvSpPr>
        <p:spPr>
          <a:xfrm>
            <a:off x="889531" y="1807368"/>
            <a:ext cx="7592345" cy="324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在手機端進行判斷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密碼：1234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78" descr="螢幕快照 2017-01-18 下午10.27.3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387" y="2924159"/>
            <a:ext cx="5634634" cy="379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9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顯示錯誤</a:t>
            </a:r>
            <a:endParaRPr/>
          </a:p>
        </p:txBody>
      </p:sp>
      <p:sp>
        <p:nvSpPr>
          <p:cNvPr id="684" name="Google Shape;684;p79"/>
          <p:cNvSpPr/>
          <p:nvPr/>
        </p:nvSpPr>
        <p:spPr>
          <a:xfrm>
            <a:off x="889531" y="1850231"/>
            <a:ext cx="7592345" cy="315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使用Notifier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9" descr="螢幕快照 2017-01-18 下午10.25.3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0999" y="2446362"/>
            <a:ext cx="5507461" cy="353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9" descr="螢幕快照 2017-01-18 下午10.25.2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8462" y="2516009"/>
            <a:ext cx="2150013" cy="361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0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控制伺服馬達</a:t>
            </a:r>
            <a:endParaRPr/>
          </a:p>
        </p:txBody>
      </p:sp>
      <p:sp>
        <p:nvSpPr>
          <p:cNvPr id="692" name="Google Shape;692;p80"/>
          <p:cNvSpPr/>
          <p:nvPr/>
        </p:nvSpPr>
        <p:spPr>
          <a:xfrm>
            <a:off x="555098" y="1884164"/>
            <a:ext cx="4191703" cy="451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#include &lt;SoftwareSerial.h&gt;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#include &lt;Servo.h&gt;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SoftwareSerial BT(8, 9); // rx, tx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 servoPin = 6;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Servo myservo;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 val;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setup()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Serial.begin(9600);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Serial.println("BT is ready!”);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BT.begin(9600);</a:t>
            </a:r>
            <a:endParaRPr sz="984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pinMode(led, OUTPUT);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myservo.attach(servoPin);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  <p:sp>
        <p:nvSpPr>
          <p:cNvPr id="693" name="Google Shape;693;p80"/>
          <p:cNvSpPr/>
          <p:nvPr/>
        </p:nvSpPr>
        <p:spPr>
          <a:xfrm>
            <a:off x="5100308" y="1884164"/>
            <a:ext cx="4191704" cy="451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loop()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if (BT.available())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val = BT.read();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Serial.print(val);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if(val == 'T'){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digitalWrite(led, HIGH);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myservo.write(180);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}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else if(val == 'F'){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digitalWrite(led, LOW);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myservo.write(90);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}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}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FC3BBB-7B09-4D4D-8A46-82500986A6E8}"/>
              </a:ext>
            </a:extLst>
          </p:cNvPr>
          <p:cNvSpPr/>
          <p:nvPr/>
        </p:nvSpPr>
        <p:spPr>
          <a:xfrm>
            <a:off x="1059734" y="2983154"/>
            <a:ext cx="7194089" cy="9916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B4D9D19-B64E-4826-B186-D2201E2EE9A8}"/>
              </a:ext>
            </a:extLst>
          </p:cNvPr>
          <p:cNvSpPr/>
          <p:nvPr/>
        </p:nvSpPr>
        <p:spPr>
          <a:xfrm>
            <a:off x="1474546" y="317920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D0FE1E-1C9A-4168-86B8-2B05BBA52802}"/>
              </a:ext>
            </a:extLst>
          </p:cNvPr>
          <p:cNvSpPr txBox="1"/>
          <p:nvPr/>
        </p:nvSpPr>
        <p:spPr>
          <a:xfrm>
            <a:off x="8274169" y="2050864"/>
            <a:ext cx="651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/>
              <a:t>-</a:t>
            </a:r>
          </a:p>
          <a:p>
            <a:endParaRPr lang="zh-TW" altLang="en-US" sz="8000" dirty="0">
              <a:solidFill>
                <a:srgbClr val="FF0000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89A6295-41F9-4A39-B10E-142758B5FFFB}"/>
              </a:ext>
            </a:extLst>
          </p:cNvPr>
          <p:cNvSpPr/>
          <p:nvPr/>
        </p:nvSpPr>
        <p:spPr>
          <a:xfrm>
            <a:off x="1781565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EB8EF57D-39ED-4226-899C-338BBF3F1F51}"/>
              </a:ext>
            </a:extLst>
          </p:cNvPr>
          <p:cNvSpPr/>
          <p:nvPr/>
        </p:nvSpPr>
        <p:spPr>
          <a:xfrm>
            <a:off x="5712994" y="3429000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45BA9F2-BD30-4B54-B8C4-FF45A054C230}"/>
              </a:ext>
            </a:extLst>
          </p:cNvPr>
          <p:cNvSpPr/>
          <p:nvPr/>
        </p:nvSpPr>
        <p:spPr>
          <a:xfrm>
            <a:off x="2824436" y="317220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29C9387-E154-48BA-B5B1-0F0896C82471}"/>
              </a:ext>
            </a:extLst>
          </p:cNvPr>
          <p:cNvSpPr/>
          <p:nvPr/>
        </p:nvSpPr>
        <p:spPr>
          <a:xfrm>
            <a:off x="3206558" y="350166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9EC9899-2B95-49B5-99D5-8F43BA2B3C01}"/>
              </a:ext>
            </a:extLst>
          </p:cNvPr>
          <p:cNvSpPr/>
          <p:nvPr/>
        </p:nvSpPr>
        <p:spPr>
          <a:xfrm>
            <a:off x="4090438" y="3228219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6A873F54-DAF2-4B37-898C-5E2F6E76EBD2}"/>
              </a:ext>
            </a:extLst>
          </p:cNvPr>
          <p:cNvSpPr/>
          <p:nvPr/>
        </p:nvSpPr>
        <p:spPr>
          <a:xfrm>
            <a:off x="4986790" y="3215161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DE38F88C-3AD7-4940-AFFB-12C25FA4155F}"/>
              </a:ext>
            </a:extLst>
          </p:cNvPr>
          <p:cNvSpPr/>
          <p:nvPr/>
        </p:nvSpPr>
        <p:spPr>
          <a:xfrm>
            <a:off x="6690733" y="325906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9039AD8-0B6A-44C9-A156-B725DD83A377}"/>
              </a:ext>
            </a:extLst>
          </p:cNvPr>
          <p:cNvSpPr/>
          <p:nvPr/>
        </p:nvSpPr>
        <p:spPr>
          <a:xfrm>
            <a:off x="7859818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AEA169E-4FA2-4E77-BB2F-5714BEDD2D11}"/>
              </a:ext>
            </a:extLst>
          </p:cNvPr>
          <p:cNvSpPr/>
          <p:nvPr/>
        </p:nvSpPr>
        <p:spPr>
          <a:xfrm>
            <a:off x="4606047" y="357887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D5BF3F7-88D3-4B3C-AB04-DE80244BC676}"/>
              </a:ext>
            </a:extLst>
          </p:cNvPr>
          <p:cNvSpPr/>
          <p:nvPr/>
        </p:nvSpPr>
        <p:spPr>
          <a:xfrm>
            <a:off x="2374178" y="357887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D618B84C-271B-44A3-AD72-1732AECEF2A4}"/>
              </a:ext>
            </a:extLst>
          </p:cNvPr>
          <p:cNvSpPr/>
          <p:nvPr/>
        </p:nvSpPr>
        <p:spPr>
          <a:xfrm>
            <a:off x="6336073" y="362883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42DC0D45-74DA-46AC-8FAF-A4655FEDB5E7}"/>
              </a:ext>
            </a:extLst>
          </p:cNvPr>
          <p:cNvSpPr/>
          <p:nvPr/>
        </p:nvSpPr>
        <p:spPr>
          <a:xfrm>
            <a:off x="7493223" y="317920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A80DDCE5-65D9-4E85-A40D-BFB3D0BAB19D}"/>
              </a:ext>
            </a:extLst>
          </p:cNvPr>
          <p:cNvSpPr/>
          <p:nvPr/>
        </p:nvSpPr>
        <p:spPr>
          <a:xfrm>
            <a:off x="7040480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D1F164E4-5244-4D4C-9357-5D8AD0267E31}"/>
              </a:ext>
            </a:extLst>
          </p:cNvPr>
          <p:cNvSpPr/>
          <p:nvPr/>
        </p:nvSpPr>
        <p:spPr>
          <a:xfrm>
            <a:off x="3772501" y="360612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933BEE02-DABD-4D5D-A995-A6942EC603E9}"/>
              </a:ext>
            </a:extLst>
          </p:cNvPr>
          <p:cNvSpPr/>
          <p:nvPr/>
        </p:nvSpPr>
        <p:spPr>
          <a:xfrm>
            <a:off x="5303435" y="362883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3969948-5C83-40C0-9E18-85DC693C6EF1}"/>
              </a:ext>
            </a:extLst>
          </p:cNvPr>
          <p:cNvSpPr txBox="1"/>
          <p:nvPr/>
        </p:nvSpPr>
        <p:spPr>
          <a:xfrm>
            <a:off x="314782" y="2070288"/>
            <a:ext cx="17001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solidFill>
                  <a:srgbClr val="FF0000"/>
                </a:solidFill>
              </a:rPr>
              <a:t>+</a:t>
            </a:r>
          </a:p>
          <a:p>
            <a:endParaRPr lang="zh-TW" altLang="en-US" sz="8000" dirty="0">
              <a:solidFill>
                <a:srgbClr val="FF0000"/>
              </a:solidFill>
            </a:endParaRP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4D283F68-6C0A-45AB-987F-9165DE8BE21A}"/>
              </a:ext>
            </a:extLst>
          </p:cNvPr>
          <p:cNvSpPr/>
          <p:nvPr/>
        </p:nvSpPr>
        <p:spPr>
          <a:xfrm>
            <a:off x="3254982" y="1816684"/>
            <a:ext cx="2803592" cy="6600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BDBF5F-0283-42FE-B837-6E210BB379B0}"/>
              </a:ext>
            </a:extLst>
          </p:cNvPr>
          <p:cNvSpPr txBox="1"/>
          <p:nvPr/>
        </p:nvSpPr>
        <p:spPr>
          <a:xfrm>
            <a:off x="3919186" y="1533843"/>
            <a:ext cx="130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電流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DB9E611-1BE7-4270-85E1-F1F68403DD40}"/>
              </a:ext>
            </a:extLst>
          </p:cNvPr>
          <p:cNvSpPr txBox="1"/>
          <p:nvPr/>
        </p:nvSpPr>
        <p:spPr>
          <a:xfrm>
            <a:off x="3969142" y="5885363"/>
            <a:ext cx="13056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電壓</a:t>
            </a: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A40EC92-79CE-43FF-8219-C0EBF8BD771B}"/>
              </a:ext>
            </a:extLst>
          </p:cNvPr>
          <p:cNvCxnSpPr>
            <a:cxnSpLocks/>
          </p:cNvCxnSpPr>
          <p:nvPr/>
        </p:nvCxnSpPr>
        <p:spPr>
          <a:xfrm>
            <a:off x="660063" y="3431232"/>
            <a:ext cx="0" cy="2963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A801BAB-F9AA-4A7A-85D0-5FF9BE09026A}"/>
              </a:ext>
            </a:extLst>
          </p:cNvPr>
          <p:cNvCxnSpPr>
            <a:cxnSpLocks/>
          </p:cNvCxnSpPr>
          <p:nvPr/>
        </p:nvCxnSpPr>
        <p:spPr>
          <a:xfrm>
            <a:off x="8583848" y="3458900"/>
            <a:ext cx="0" cy="2980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50F9ABF4-2E74-40D0-8B4B-6FD4447C610D}"/>
              </a:ext>
            </a:extLst>
          </p:cNvPr>
          <p:cNvCxnSpPr>
            <a:cxnSpLocks/>
          </p:cNvCxnSpPr>
          <p:nvPr/>
        </p:nvCxnSpPr>
        <p:spPr>
          <a:xfrm flipH="1" flipV="1">
            <a:off x="660063" y="6394744"/>
            <a:ext cx="7923786" cy="44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23449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1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防盜裝置</a:t>
            </a:r>
            <a:endParaRPr/>
          </a:p>
        </p:txBody>
      </p:sp>
      <p:sp>
        <p:nvSpPr>
          <p:cNvPr id="699" name="Google Shape;699;p81"/>
          <p:cNvSpPr/>
          <p:nvPr/>
        </p:nvSpPr>
        <p:spPr>
          <a:xfrm>
            <a:off x="889531" y="1721643"/>
            <a:ext cx="7592345" cy="341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發生什麼狀況代表被入侵？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812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未認證而門打開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使用超音波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可換成紅外線、霍爾感測器...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加入超音波</a:t>
            </a:r>
            <a:endParaRPr/>
          </a:p>
        </p:txBody>
      </p:sp>
      <p:sp>
        <p:nvSpPr>
          <p:cNvPr id="705" name="Google Shape;705;p82"/>
          <p:cNvSpPr/>
          <p:nvPr/>
        </p:nvSpPr>
        <p:spPr>
          <a:xfrm>
            <a:off x="536534" y="2446500"/>
            <a:ext cx="4191703" cy="226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 trigPin = 11;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 echoPin = 10;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setup()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pinMode(trigPin, OUTPUT);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pinMode(echoPin, INPUT);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  <p:sp>
        <p:nvSpPr>
          <p:cNvPr id="706" name="Google Shape;706;p82"/>
          <p:cNvSpPr/>
          <p:nvPr/>
        </p:nvSpPr>
        <p:spPr>
          <a:xfrm>
            <a:off x="4807438" y="2428874"/>
            <a:ext cx="4965342" cy="3232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loop()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duration, dist;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digitalWrite(trigPin, LOW);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delayMicroseconds(2);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digitalWrite(trigPin, HIGH);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delayMicroseconds(10);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digitalWrite(trigPin, LOW);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duration = pulseIn(echoPin, HIGH);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dist = (duration/2) / 29.1;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3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加入判斷式</a:t>
            </a:r>
            <a:endParaRPr/>
          </a:p>
        </p:txBody>
      </p:sp>
      <p:sp>
        <p:nvSpPr>
          <p:cNvPr id="712" name="Google Shape;712;p83"/>
          <p:cNvSpPr/>
          <p:nvPr/>
        </p:nvSpPr>
        <p:spPr>
          <a:xfrm>
            <a:off x="1171219" y="1794424"/>
            <a:ext cx="4191704" cy="1946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 isOpen = 0;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 preB = 0;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setup()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  <p:sp>
        <p:nvSpPr>
          <p:cNvPr id="713" name="Google Shape;713;p83"/>
          <p:cNvSpPr/>
          <p:nvPr/>
        </p:nvSpPr>
        <p:spPr>
          <a:xfrm>
            <a:off x="4014105" y="1785937"/>
            <a:ext cx="4965341" cy="451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loop() {</a:t>
            </a:r>
            <a:endParaRPr sz="1266"/>
          </a:p>
          <a:p>
            <a:pPr marL="0" lvl="2"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if(val == ’T’){</a:t>
            </a:r>
            <a:endParaRPr sz="1266"/>
          </a:p>
          <a:p>
            <a:pPr marL="0" lvl="4"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isOpen = 1;</a:t>
            </a:r>
            <a:endParaRPr sz="1266"/>
          </a:p>
          <a:p>
            <a:pPr marL="0" lvl="2"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  <a:p>
            <a:pPr marL="0" lvl="2"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else if(val == ’F’){</a:t>
            </a:r>
            <a:endParaRPr sz="1266"/>
          </a:p>
          <a:p>
            <a:pPr marL="0" lvl="4"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isOpen = 0;</a:t>
            </a:r>
            <a:endParaRPr sz="1266"/>
          </a:p>
          <a:p>
            <a:pPr marL="0" lvl="2"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 B = (dist &gt; 30 &amp;&amp; isOpen == 0);</a:t>
            </a:r>
            <a:endParaRPr sz="984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if(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 == true &amp;&amp; preB == false</a:t>
            </a: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){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BT.print('B');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Serial.println("Break in!");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}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preB = B;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4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手機讀取資料</a:t>
            </a:r>
            <a:endParaRPr/>
          </a:p>
        </p:txBody>
      </p:sp>
      <p:sp>
        <p:nvSpPr>
          <p:cNvPr id="719" name="Google Shape;719;p84"/>
          <p:cNvSpPr/>
          <p:nvPr/>
        </p:nvSpPr>
        <p:spPr>
          <a:xfrm>
            <a:off x="889531" y="1850231"/>
            <a:ext cx="7592345" cy="315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傳送前詢問，以策安全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p84" descr="螢幕快照 2017-01-19 上午2.29.3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50" y="2436653"/>
            <a:ext cx="7429500" cy="40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5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完整電路圖</a:t>
            </a:r>
            <a:endParaRPr/>
          </a:p>
        </p:txBody>
      </p:sp>
      <p:pic>
        <p:nvPicPr>
          <p:cNvPr id="726" name="Google Shape;726;p85" descr="螢幕快照 2017-01-19 上午2.51.54.png"/>
          <p:cNvPicPr preferRelativeResize="0"/>
          <p:nvPr/>
        </p:nvPicPr>
        <p:blipFill rotWithShape="1">
          <a:blip r:embed="rId3">
            <a:alphaModFix/>
          </a:blip>
          <a:srcRect r="6148"/>
          <a:stretch/>
        </p:blipFill>
        <p:spPr>
          <a:xfrm>
            <a:off x="544549" y="1557803"/>
            <a:ext cx="5446935" cy="33351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7" name="Google Shape;727;p85"/>
          <p:cNvGraphicFramePr/>
          <p:nvPr/>
        </p:nvGraphicFramePr>
        <p:xfrm>
          <a:off x="6323200" y="1510241"/>
          <a:ext cx="2109375" cy="21093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藍牙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Arduino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VCC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5V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Rx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8" name="Google Shape;728;p85"/>
          <p:cNvGraphicFramePr/>
          <p:nvPr/>
        </p:nvGraphicFramePr>
        <p:xfrm>
          <a:off x="6323200" y="3779535"/>
          <a:ext cx="2109375" cy="21093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超音波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Arduino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VCC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5V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GNG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Trig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Echo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9" name="Google Shape;729;p85"/>
          <p:cNvGraphicFramePr/>
          <p:nvPr/>
        </p:nvGraphicFramePr>
        <p:xfrm>
          <a:off x="3233450" y="4976114"/>
          <a:ext cx="2109375" cy="21093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馬達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Arduino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紅色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5V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褐色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橘色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30" name="Google Shape;730;p85"/>
          <p:cNvGraphicFramePr/>
          <p:nvPr/>
        </p:nvGraphicFramePr>
        <p:xfrm>
          <a:off x="554622" y="4973233"/>
          <a:ext cx="2109375" cy="21093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LED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Arduino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長腳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短腳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6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524401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</a:rPr>
              <a:t>還可以做什麼？</a:t>
            </a:r>
            <a:endParaRPr/>
          </a:p>
        </p:txBody>
      </p:sp>
      <p:sp>
        <p:nvSpPr>
          <p:cNvPr id="736" name="Google Shape;736;p86"/>
          <p:cNvSpPr/>
          <p:nvPr/>
        </p:nvSpPr>
        <p:spPr>
          <a:xfrm>
            <a:off x="775828" y="1932315"/>
            <a:ext cx="7592345" cy="370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製作警報裝置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自動拍下小偷的臉，並寄照片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加入語音辨識功能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做成一個完整的保險箱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87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7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87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9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" name="Google Shape;744;p87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87"/>
          <p:cNvSpPr/>
          <p:nvPr/>
        </p:nvSpPr>
        <p:spPr>
          <a:xfrm>
            <a:off x="3103067" y="3620160"/>
            <a:ext cx="2937868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資源分享</a:t>
            </a:r>
            <a:endParaRPr sz="1266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>
            <a:spLocks noGrp="1"/>
          </p:cNvSpPr>
          <p:nvPr>
            <p:ph type="title"/>
          </p:nvPr>
        </p:nvSpPr>
        <p:spPr>
          <a:xfrm>
            <a:off x="2088904" y="96387"/>
            <a:ext cx="496619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6405"/>
            </a:pPr>
            <a:r>
              <a:rPr lang="en-US" sz="4503" b="1">
                <a:solidFill>
                  <a:srgbClr val="00BEFF"/>
                </a:solidFill>
              </a:rPr>
              <a:t>App Inventor官網</a:t>
            </a:r>
            <a:endParaRPr sz="4503" b="1">
              <a:solidFill>
                <a:srgbClr val="00BEFF"/>
              </a:solidFill>
            </a:endParaRPr>
          </a:p>
        </p:txBody>
      </p:sp>
      <p:grpSp>
        <p:nvGrpSpPr>
          <p:cNvPr id="751" name="Google Shape;751;p88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752" name="Google Shape;752;p88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88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754" name="Google Shape;754;p88" descr="螢幕快照 2016-10-24 下午6.40.5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23088"/>
            <a:ext cx="9144000" cy="531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9"/>
          <p:cNvSpPr txBox="1">
            <a:spLocks noGrp="1"/>
          </p:cNvSpPr>
          <p:nvPr>
            <p:ph type="title"/>
          </p:nvPr>
        </p:nvSpPr>
        <p:spPr>
          <a:xfrm>
            <a:off x="1780106" y="268427"/>
            <a:ext cx="569404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5460"/>
            </a:pPr>
            <a:r>
              <a:rPr lang="en-US" sz="3839" b="1">
                <a:solidFill>
                  <a:srgbClr val="00BEFF"/>
                </a:solidFill>
              </a:rPr>
              <a:t>App Inventor中文學習網</a:t>
            </a:r>
            <a:endParaRPr sz="3839" b="1">
              <a:solidFill>
                <a:srgbClr val="00BEFF"/>
              </a:solidFill>
            </a:endParaRPr>
          </a:p>
        </p:txBody>
      </p:sp>
      <p:grpSp>
        <p:nvGrpSpPr>
          <p:cNvPr id="760" name="Google Shape;760;p89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761" name="Google Shape;761;p89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2" name="Google Shape;762;p89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763" name="Google Shape;763;p89" descr="螢幕快照 2016-10-24 下午6.41.32.png"/>
          <p:cNvPicPr preferRelativeResize="0"/>
          <p:nvPr/>
        </p:nvPicPr>
        <p:blipFill rotWithShape="1">
          <a:blip r:embed="rId4">
            <a:alphaModFix/>
          </a:blip>
          <a:srcRect l="3780" r="4725"/>
          <a:stretch/>
        </p:blipFill>
        <p:spPr>
          <a:xfrm>
            <a:off x="350996" y="1407756"/>
            <a:ext cx="8366003" cy="53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90" descr="robot1-舉手.a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1308" y="2077663"/>
            <a:ext cx="2220951" cy="27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0"/>
          <p:cNvSpPr/>
          <p:nvPr/>
        </p:nvSpPr>
        <p:spPr>
          <a:xfrm>
            <a:off x="3672300" y="2172238"/>
            <a:ext cx="4128616" cy="98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5C5C5C"/>
              </a:buClr>
              <a:buSzPts val="8500"/>
            </a:pPr>
            <a:r>
              <a:rPr lang="en-US" sz="5976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sz="1266"/>
          </a:p>
        </p:txBody>
      </p:sp>
      <p:sp>
        <p:nvSpPr>
          <p:cNvPr id="770" name="Google Shape;770;p90"/>
          <p:cNvSpPr/>
          <p:nvPr/>
        </p:nvSpPr>
        <p:spPr>
          <a:xfrm>
            <a:off x="4916071" y="3684755"/>
            <a:ext cx="1641074" cy="38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5C5C5C"/>
              </a:buClr>
              <a:buSzPts val="2900"/>
            </a:pPr>
            <a:r>
              <a:rPr lang="en-US" sz="2039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來做專案囉～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798750BE-9C94-4AB6-A217-3A58B9354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2106" y="4124625"/>
            <a:ext cx="3034318" cy="236824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0462A8A-FEA0-4587-B09E-06D8D77F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882794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歐姆定律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E13FFD-3DE1-40F2-AD77-A7BD1D97B6B6}"/>
              </a:ext>
            </a:extLst>
          </p:cNvPr>
          <p:cNvSpPr txBox="1"/>
          <p:nvPr/>
        </p:nvSpPr>
        <p:spPr>
          <a:xfrm>
            <a:off x="5917092" y="3416537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電流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D39BDB-5CAD-46D2-8D38-2DF179C71603}"/>
              </a:ext>
            </a:extLst>
          </p:cNvPr>
          <p:cNvSpPr txBox="1"/>
          <p:nvPr/>
        </p:nvSpPr>
        <p:spPr>
          <a:xfrm>
            <a:off x="5917092" y="2184281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電壓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BFBF46-0D5B-410C-9FCA-FF533701071C}"/>
              </a:ext>
            </a:extLst>
          </p:cNvPr>
          <p:cNvSpPr txBox="1"/>
          <p:nvPr/>
        </p:nvSpPr>
        <p:spPr>
          <a:xfrm>
            <a:off x="2812273" y="3190782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電阻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70E97A2D-E2FB-4833-9E3C-9EA445AEB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2273" y="1690689"/>
            <a:ext cx="3244151" cy="20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530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A593D-7850-46F7-B9CD-96D07CA7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E2703F-EED2-4EAD-ABE5-57E9C6C3B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5182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A593D-7850-46F7-B9CD-96D07CA7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E2703F-EED2-4EAD-ABE5-57E9C6C3B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11414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A593D-7850-46F7-B9CD-96D07CA7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E2703F-EED2-4EAD-ABE5-57E9C6C3B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6047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A593D-7850-46F7-B9CD-96D07CA7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E2703F-EED2-4EAD-ABE5-57E9C6C3B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36064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A593D-7850-46F7-B9CD-96D07CA7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E2703F-EED2-4EAD-ABE5-57E9C6C3B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709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427166-C7DD-41EC-8123-3D4FD92A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806526" y="2549421"/>
            <a:ext cx="987067" cy="12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9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76526"/>
            <a:ext cx="7772400" cy="984766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Instructor</a:t>
            </a:r>
            <a:endParaRPr lang="zh-TW" altLang="en-US" dirty="0">
              <a:solidFill>
                <a:schemeClr val="bg1"/>
              </a:solidFill>
              <a:latin typeface="源流明體 TTF Heavy" panose="02020900000000000000" pitchFamily="18" charset="-120"/>
              <a:ea typeface="源流明體 TTF Heavy" panose="02020900000000000000" pitchFamily="18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22257F-76F7-490D-A730-0CD30C3A8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710" y="1792465"/>
            <a:ext cx="2058915" cy="635842"/>
          </a:xfr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陳柏志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19341D-B47D-45E0-97B1-501E13793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3" y="2755310"/>
            <a:ext cx="2025608" cy="2025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6954A51-4754-4475-9B10-EF9BA49AD146}"/>
              </a:ext>
            </a:extLst>
          </p:cNvPr>
          <p:cNvSpPr txBox="1"/>
          <p:nvPr/>
        </p:nvSpPr>
        <p:spPr>
          <a:xfrm>
            <a:off x="3769627" y="2827978"/>
            <a:ext cx="4135995" cy="2943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dirty="0"/>
              <a:t>2013</a:t>
            </a:r>
            <a:r>
              <a:rPr lang="zh-TW" altLang="en-US" dirty="0"/>
              <a:t>年 蘭潭國中畢業</a:t>
            </a: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dirty="0"/>
              <a:t>2016</a:t>
            </a:r>
            <a:r>
              <a:rPr lang="zh-TW" altLang="en-US" dirty="0"/>
              <a:t>年 嘉義高中畢業</a:t>
            </a: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dirty="0"/>
              <a:t>國立台灣大學電機系 大四</a:t>
            </a: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dirty="0"/>
              <a:t>蘭中少科隊</a:t>
            </a: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dirty="0"/>
              <a:t>嘉中模型研究社 創社社長</a:t>
            </a: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dirty="0" err="1"/>
              <a:t>NTUMaker</a:t>
            </a:r>
            <a:r>
              <a:rPr lang="zh-TW" altLang="en-US" dirty="0"/>
              <a:t> 第二屆教學長</a:t>
            </a:r>
          </a:p>
        </p:txBody>
      </p:sp>
    </p:spTree>
    <p:extLst>
      <p:ext uri="{BB962C8B-B14F-4D97-AF65-F5344CB8AC3E}">
        <p14:creationId xmlns:p14="http://schemas.microsoft.com/office/powerpoint/2010/main" val="58201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806526" y="2549421"/>
            <a:ext cx="987067" cy="12777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B65E562-9847-47A7-AB4A-1C391FE7D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90" t="36078" r="24106" b="22480"/>
          <a:stretch/>
        </p:blipFill>
        <p:spPr>
          <a:xfrm>
            <a:off x="3025205" y="1541542"/>
            <a:ext cx="3181815" cy="38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62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970028" y="2581213"/>
            <a:ext cx="987067" cy="12777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1FBE28-7AC8-4193-8FDE-E5CF6ABBB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34" y="2618865"/>
            <a:ext cx="1785654" cy="120829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87CD385-286F-4C3C-A12A-253F914DED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7E3375E-4668-46C5-89AD-FCF96DD49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3" y="2136123"/>
            <a:ext cx="2254713" cy="16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427166-C7DD-41EC-8123-3D4FD92A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970028" y="2581213"/>
            <a:ext cx="987067" cy="12777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1FBE28-7AC8-4193-8FDE-E5CF6ABBB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34" y="2618865"/>
            <a:ext cx="1785654" cy="12082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10911-9EF1-4812-932A-9B9987B5B4FD}"/>
              </a:ext>
            </a:extLst>
          </p:cNvPr>
          <p:cNvSpPr/>
          <p:nvPr/>
        </p:nvSpPr>
        <p:spPr>
          <a:xfrm>
            <a:off x="5199176" y="2337472"/>
            <a:ext cx="575285" cy="5752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36120F-FC13-4236-BDBD-940C1637B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87" y="164247"/>
            <a:ext cx="1258824" cy="12588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BEED05-EA7A-4A51-B485-1B74AFBF0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828" y="175614"/>
            <a:ext cx="1258824" cy="1258824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2143C71-1BA2-442E-89B1-BE05148DCF6E}"/>
              </a:ext>
            </a:extLst>
          </p:cNvPr>
          <p:cNvCxnSpPr>
            <a:cxnSpLocks/>
          </p:cNvCxnSpPr>
          <p:nvPr/>
        </p:nvCxnSpPr>
        <p:spPr>
          <a:xfrm flipH="1">
            <a:off x="5774461" y="1434438"/>
            <a:ext cx="123535" cy="90303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AEE507A-BB37-4BF0-B2E1-9C2A042B710A}"/>
              </a:ext>
            </a:extLst>
          </p:cNvPr>
          <p:cNvCxnSpPr>
            <a:stCxn id="10" idx="2"/>
          </p:cNvCxnSpPr>
          <p:nvPr/>
        </p:nvCxnSpPr>
        <p:spPr>
          <a:xfrm flipH="1">
            <a:off x="5774461" y="1434438"/>
            <a:ext cx="1568779" cy="147831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96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CF9A39-29B5-46C0-998D-C54EF9541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" y="653158"/>
            <a:ext cx="2643842" cy="26438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E2B1E0-154C-429A-862F-4342BAD23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02" t="33487" r="23047" b="18241"/>
          <a:stretch/>
        </p:blipFill>
        <p:spPr>
          <a:xfrm>
            <a:off x="5290010" y="1541542"/>
            <a:ext cx="3093589" cy="3774916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2076301-450B-462F-A977-B1D41BD29CFD}"/>
              </a:ext>
            </a:extLst>
          </p:cNvPr>
          <p:cNvCxnSpPr>
            <a:cxnSpLocks/>
          </p:cNvCxnSpPr>
          <p:nvPr/>
        </p:nvCxnSpPr>
        <p:spPr>
          <a:xfrm>
            <a:off x="1435185" y="1965153"/>
            <a:ext cx="726674" cy="16518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55CCC9D8-5C20-48F3-B4C7-2359B57D4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" y="3699155"/>
            <a:ext cx="2643842" cy="2643842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C920A06-7CE8-45BD-90F3-AFD414DDD3EF}"/>
              </a:ext>
            </a:extLst>
          </p:cNvPr>
          <p:cNvCxnSpPr>
            <a:cxnSpLocks/>
          </p:cNvCxnSpPr>
          <p:nvPr/>
        </p:nvCxnSpPr>
        <p:spPr>
          <a:xfrm>
            <a:off x="1998351" y="5138734"/>
            <a:ext cx="726674" cy="16518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67F7FE6D-FD50-4EF8-9774-5127588FFBF7}"/>
              </a:ext>
            </a:extLst>
          </p:cNvPr>
          <p:cNvSpPr/>
          <p:nvPr/>
        </p:nvSpPr>
        <p:spPr>
          <a:xfrm rot="5400000">
            <a:off x="1899674" y="3657465"/>
            <a:ext cx="520784" cy="403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58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74F49ACE-3D96-48BD-A90E-7BA5EEE1E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6933840" y="4079793"/>
            <a:ext cx="1785654" cy="12082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6617"/>
            <a:ext cx="7772400" cy="98476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數位邏輯電路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95C944-E807-4B0B-A056-7C29B2E44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9" t="36188" r="43841" b="20755"/>
          <a:stretch/>
        </p:blipFill>
        <p:spPr>
          <a:xfrm rot="16200000">
            <a:off x="3409319" y="1963538"/>
            <a:ext cx="2325362" cy="29309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AB796D-74C6-4766-9B11-F09957BB9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557" y="569974"/>
            <a:ext cx="1258824" cy="12588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B0D726-D822-47CE-881C-05C4E1991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78557" y="5129863"/>
            <a:ext cx="1258824" cy="1258824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07B831B-2C3A-4DC2-8276-BB55883CA507}"/>
              </a:ext>
            </a:extLst>
          </p:cNvPr>
          <p:cNvCxnSpPr>
            <a:cxnSpLocks/>
          </p:cNvCxnSpPr>
          <p:nvPr/>
        </p:nvCxnSpPr>
        <p:spPr>
          <a:xfrm>
            <a:off x="3322303" y="1593218"/>
            <a:ext cx="196018" cy="72608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0C47798-E470-4DF9-846A-691FFAE97243}"/>
              </a:ext>
            </a:extLst>
          </p:cNvPr>
          <p:cNvCxnSpPr>
            <a:cxnSpLocks/>
          </p:cNvCxnSpPr>
          <p:nvPr/>
        </p:nvCxnSpPr>
        <p:spPr>
          <a:xfrm>
            <a:off x="3581833" y="1684515"/>
            <a:ext cx="196018" cy="72608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770B51D-3E5F-430B-A0AA-E369FFDEA3F5}"/>
              </a:ext>
            </a:extLst>
          </p:cNvPr>
          <p:cNvCxnSpPr>
            <a:cxnSpLocks/>
          </p:cNvCxnSpPr>
          <p:nvPr/>
        </p:nvCxnSpPr>
        <p:spPr>
          <a:xfrm flipH="1">
            <a:off x="3239762" y="4535891"/>
            <a:ext cx="342071" cy="67310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FA77EDB-D34F-47F2-9FE5-BFB760DCA076}"/>
              </a:ext>
            </a:extLst>
          </p:cNvPr>
          <p:cNvCxnSpPr>
            <a:cxnSpLocks/>
          </p:cNvCxnSpPr>
          <p:nvPr/>
        </p:nvCxnSpPr>
        <p:spPr>
          <a:xfrm flipH="1">
            <a:off x="3467536" y="4515384"/>
            <a:ext cx="342071" cy="67310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75EABB8B-B0E7-4825-A77E-E6DDACDA2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" y="1828798"/>
            <a:ext cx="2254713" cy="16910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857AA34-8880-44F2-95AC-2BE07CC6BD47}"/>
              </a:ext>
            </a:extLst>
          </p:cNvPr>
          <p:cNvCxnSpPr>
            <a:cxnSpLocks/>
          </p:cNvCxnSpPr>
          <p:nvPr/>
        </p:nvCxnSpPr>
        <p:spPr>
          <a:xfrm>
            <a:off x="1476345" y="3429000"/>
            <a:ext cx="1763417" cy="2467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7D28548-0E63-412F-B8E7-344165454C18}"/>
              </a:ext>
            </a:extLst>
          </p:cNvPr>
          <p:cNvCxnSpPr>
            <a:cxnSpLocks/>
          </p:cNvCxnSpPr>
          <p:nvPr/>
        </p:nvCxnSpPr>
        <p:spPr>
          <a:xfrm flipV="1">
            <a:off x="1476344" y="3130760"/>
            <a:ext cx="1845959" cy="21895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AF954EB-22CE-49B2-8F5C-2C2C9382380C}"/>
              </a:ext>
            </a:extLst>
          </p:cNvPr>
          <p:cNvCxnSpPr>
            <a:cxnSpLocks/>
          </p:cNvCxnSpPr>
          <p:nvPr/>
        </p:nvCxnSpPr>
        <p:spPr>
          <a:xfrm>
            <a:off x="5904240" y="3894717"/>
            <a:ext cx="176341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BBDFF48-2E06-48DF-BAC0-76B90DD156A6}"/>
              </a:ext>
            </a:extLst>
          </p:cNvPr>
          <p:cNvCxnSpPr>
            <a:cxnSpLocks/>
          </p:cNvCxnSpPr>
          <p:nvPr/>
        </p:nvCxnSpPr>
        <p:spPr>
          <a:xfrm>
            <a:off x="5861630" y="4170532"/>
            <a:ext cx="15201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85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CD40E88-A0F4-4765-A1C3-1BB3EFFA5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69" y="747567"/>
            <a:ext cx="2930653" cy="26324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D7504A7-20B7-4CF4-86BD-D8824F0D8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69" y="1312096"/>
            <a:ext cx="2757162" cy="20678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4C5E91-398A-4791-AC5C-FD5898C28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65" y="4360053"/>
            <a:ext cx="2222705" cy="17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84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LED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8"/>
          <p:cNvSpPr txBox="1"/>
          <p:nvPr/>
        </p:nvSpPr>
        <p:spPr>
          <a:xfrm>
            <a:off x="358629" y="1759465"/>
            <a:ext cx="4306922" cy="93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666666"/>
                </a:solidFill>
              </a:rPr>
              <a:t>light-emitting diode</a:t>
            </a:r>
            <a:endParaRPr sz="3094">
              <a:solidFill>
                <a:srgbClr val="666666"/>
              </a:solidFill>
            </a:endParaRPr>
          </a:p>
        </p:txBody>
      </p:sp>
      <p:pic>
        <p:nvPicPr>
          <p:cNvPr id="406" name="Google Shape;4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329" y="1759465"/>
            <a:ext cx="3385564" cy="464704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 txBox="1"/>
          <p:nvPr/>
        </p:nvSpPr>
        <p:spPr>
          <a:xfrm>
            <a:off x="6246158" y="4920416"/>
            <a:ext cx="1402102" cy="599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2109" b="1">
                <a:solidFill>
                  <a:srgbClr val="FF0000"/>
                </a:solidFill>
              </a:rPr>
              <a:t>Positive</a:t>
            </a:r>
            <a:endParaRPr sz="2109" b="1">
              <a:solidFill>
                <a:srgbClr val="FF0000"/>
              </a:solidFill>
            </a:endParaRPr>
          </a:p>
        </p:txBody>
      </p:sp>
      <p:sp>
        <p:nvSpPr>
          <p:cNvPr id="408" name="Google Shape;408;p48"/>
          <p:cNvSpPr txBox="1"/>
          <p:nvPr/>
        </p:nvSpPr>
        <p:spPr>
          <a:xfrm>
            <a:off x="7527551" y="5575711"/>
            <a:ext cx="1402102" cy="599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2109" b="1">
                <a:solidFill>
                  <a:srgbClr val="FF0000"/>
                </a:solidFill>
              </a:rPr>
              <a:t>GND</a:t>
            </a:r>
            <a:endParaRPr sz="2109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Color Code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804" y="1522143"/>
            <a:ext cx="5916393" cy="4993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347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77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76526"/>
            <a:ext cx="7772400" cy="98476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求學心得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954A51-4754-4475-9B10-EF9BA49AD146}"/>
              </a:ext>
            </a:extLst>
          </p:cNvPr>
          <p:cNvSpPr txBox="1"/>
          <p:nvPr/>
        </p:nvSpPr>
        <p:spPr>
          <a:xfrm>
            <a:off x="2116440" y="1895411"/>
            <a:ext cx="4756699" cy="3597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000" dirty="0"/>
              <a:t>2013</a:t>
            </a:r>
            <a:r>
              <a:rPr lang="zh-TW" altLang="en-US" sz="2000" dirty="0"/>
              <a:t>年 蘭潭國中畢業</a:t>
            </a:r>
            <a:endParaRPr lang="en-US" altLang="zh-TW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000" dirty="0"/>
              <a:t>2016</a:t>
            </a:r>
            <a:r>
              <a:rPr lang="zh-TW" altLang="en-US" sz="2000" dirty="0"/>
              <a:t>年 嘉義高中畢業</a:t>
            </a:r>
            <a:endParaRPr lang="en-US" altLang="zh-TW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/>
              <a:t>國立台灣大學電機系 大四</a:t>
            </a:r>
            <a:endParaRPr lang="en-US" altLang="zh-TW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/>
              <a:t>蘭中少科隊</a:t>
            </a:r>
            <a:endParaRPr lang="en-US" altLang="zh-TW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/>
              <a:t>嘉中模型研究社 創社社長</a:t>
            </a:r>
            <a:endParaRPr lang="en-US" altLang="zh-TW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NTUMaker</a:t>
            </a:r>
            <a:r>
              <a:rPr lang="zh-TW" altLang="en-US" sz="2000" dirty="0"/>
              <a:t> 第二屆教學長</a:t>
            </a:r>
          </a:p>
        </p:txBody>
      </p:sp>
    </p:spTree>
    <p:extLst>
      <p:ext uri="{BB962C8B-B14F-4D97-AF65-F5344CB8AC3E}">
        <p14:creationId xmlns:p14="http://schemas.microsoft.com/office/powerpoint/2010/main" val="612827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262" y="2933195"/>
            <a:ext cx="7127476" cy="99161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電路實驗</a:t>
            </a:r>
          </a:p>
        </p:txBody>
      </p:sp>
    </p:spTree>
    <p:extLst>
      <p:ext uri="{BB962C8B-B14F-4D97-AF65-F5344CB8AC3E}">
        <p14:creationId xmlns:p14="http://schemas.microsoft.com/office/powerpoint/2010/main" val="246744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100D026-1BF5-4291-B73D-939E6A764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7" y="1517470"/>
            <a:ext cx="3636240" cy="3423387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62F2A0F8-6065-4432-B847-74C36C8F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882794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麵包板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4BC9F30-52DE-41AC-966B-8BDB32CF28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0" b="10839"/>
          <a:stretch/>
        </p:blipFill>
        <p:spPr>
          <a:xfrm rot="10800000">
            <a:off x="5212992" y="1186903"/>
            <a:ext cx="3302358" cy="46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4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3602A2-C0F8-4E2D-B3B8-6EC5F5407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5715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02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16BC69-4A50-4BC9-AA01-F3B390537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7" y="479404"/>
            <a:ext cx="4741749" cy="31718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788562-6741-44AF-9D05-BA36FF3D4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90" t="36078" r="24106" b="22480"/>
          <a:stretch/>
        </p:blipFill>
        <p:spPr>
          <a:xfrm>
            <a:off x="5929029" y="2982992"/>
            <a:ext cx="3181815" cy="38225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2DB768-E82E-4059-A808-E7BACB1C8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79" y="4163318"/>
            <a:ext cx="2965204" cy="19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79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16BC69-4A50-4BC9-AA01-F3B390537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41" y="72433"/>
            <a:ext cx="4741749" cy="31718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204966-2636-46B1-A0F4-6D7B07FE7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0000">
            <a:off x="-316812" y="3112041"/>
            <a:ext cx="2254713" cy="1691035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7FAB0AE-8547-4CF2-AAA9-A79F423E7780}"/>
              </a:ext>
            </a:extLst>
          </p:cNvPr>
          <p:cNvCxnSpPr/>
          <p:nvPr/>
        </p:nvCxnSpPr>
        <p:spPr>
          <a:xfrm flipV="1">
            <a:off x="1574800" y="2787650"/>
            <a:ext cx="0" cy="11699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8581FDC-1DB6-4380-92E6-FE4E9985BEE6}"/>
              </a:ext>
            </a:extLst>
          </p:cNvPr>
          <p:cNvCxnSpPr>
            <a:cxnSpLocks/>
          </p:cNvCxnSpPr>
          <p:nvPr/>
        </p:nvCxnSpPr>
        <p:spPr>
          <a:xfrm flipV="1">
            <a:off x="1663700" y="2787650"/>
            <a:ext cx="127000" cy="116990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F44EBDA-C556-48D0-B67D-82BF6ECCE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90" t="36078" r="24106" b="22480"/>
          <a:stretch/>
        </p:blipFill>
        <p:spPr>
          <a:xfrm>
            <a:off x="5929029" y="2982992"/>
            <a:ext cx="3181815" cy="3822522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23F6F6E-0A07-40B1-8AD9-47E151385DA6}"/>
              </a:ext>
            </a:extLst>
          </p:cNvPr>
          <p:cNvCxnSpPr>
            <a:cxnSpLocks/>
          </p:cNvCxnSpPr>
          <p:nvPr/>
        </p:nvCxnSpPr>
        <p:spPr>
          <a:xfrm>
            <a:off x="1619249" y="222250"/>
            <a:ext cx="1" cy="30162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9CAEC34-455A-4E18-9BF2-F3CC66C51F96}"/>
              </a:ext>
            </a:extLst>
          </p:cNvPr>
          <p:cNvCxnSpPr>
            <a:cxnSpLocks/>
          </p:cNvCxnSpPr>
          <p:nvPr/>
        </p:nvCxnSpPr>
        <p:spPr>
          <a:xfrm>
            <a:off x="1933574" y="222250"/>
            <a:ext cx="1" cy="26114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3EFF9D2-C633-4F81-8E2E-5C4E2C1A1CB4}"/>
              </a:ext>
            </a:extLst>
          </p:cNvPr>
          <p:cNvCxnSpPr>
            <a:cxnSpLocks/>
          </p:cNvCxnSpPr>
          <p:nvPr/>
        </p:nvCxnSpPr>
        <p:spPr>
          <a:xfrm>
            <a:off x="2030263" y="483392"/>
            <a:ext cx="0" cy="49768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CB7172DA-7B24-4B8A-818D-5AD1A3DCD74F}"/>
              </a:ext>
            </a:extLst>
          </p:cNvPr>
          <p:cNvSpPr/>
          <p:nvPr/>
        </p:nvSpPr>
        <p:spPr>
          <a:xfrm>
            <a:off x="1984227" y="567330"/>
            <a:ext cx="92072" cy="3298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807DE9-7EDF-4356-85C4-09F0DD51F66D}"/>
              </a:ext>
            </a:extLst>
          </p:cNvPr>
          <p:cNvSpPr/>
          <p:nvPr/>
        </p:nvSpPr>
        <p:spPr>
          <a:xfrm>
            <a:off x="3330064" y="0"/>
            <a:ext cx="2283193" cy="3428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6C5252D-A9A9-4EB3-98B7-335E1F441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3599994" y="363707"/>
            <a:ext cx="1258824" cy="1258824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F105755-FCE5-4DF2-8692-9609313CE5D6}"/>
              </a:ext>
            </a:extLst>
          </p:cNvPr>
          <p:cNvCxnSpPr>
            <a:cxnSpLocks/>
          </p:cNvCxnSpPr>
          <p:nvPr/>
        </p:nvCxnSpPr>
        <p:spPr>
          <a:xfrm>
            <a:off x="2106463" y="979485"/>
            <a:ext cx="1689250" cy="7302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987522C-1020-430D-BA03-3D38A1D8197B}"/>
              </a:ext>
            </a:extLst>
          </p:cNvPr>
          <p:cNvCxnSpPr>
            <a:cxnSpLocks/>
          </p:cNvCxnSpPr>
          <p:nvPr/>
        </p:nvCxnSpPr>
        <p:spPr>
          <a:xfrm>
            <a:off x="2181225" y="1279670"/>
            <a:ext cx="1677692" cy="9206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96AEB227-DB62-4EA1-850C-C7DBCA23A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3273810" y="1917078"/>
            <a:ext cx="1785654" cy="1208293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5A03FD18-A15B-44CC-9C8C-6A43B781EB93}"/>
              </a:ext>
            </a:extLst>
          </p:cNvPr>
          <p:cNvCxnSpPr>
            <a:cxnSpLocks/>
          </p:cNvCxnSpPr>
          <p:nvPr/>
        </p:nvCxnSpPr>
        <p:spPr>
          <a:xfrm flipV="1">
            <a:off x="1738818" y="2050503"/>
            <a:ext cx="1923760" cy="663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40D46DA-7906-4FFD-BD74-4340FBBC0546}"/>
              </a:ext>
            </a:extLst>
          </p:cNvPr>
          <p:cNvCxnSpPr>
            <a:cxnSpLocks/>
          </p:cNvCxnSpPr>
          <p:nvPr/>
        </p:nvCxnSpPr>
        <p:spPr>
          <a:xfrm>
            <a:off x="2006709" y="1291679"/>
            <a:ext cx="2017604" cy="4557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F0943B9-9EF7-48AA-A738-FE4E0E20F539}"/>
              </a:ext>
            </a:extLst>
          </p:cNvPr>
          <p:cNvCxnSpPr>
            <a:cxnSpLocks/>
          </p:cNvCxnSpPr>
          <p:nvPr/>
        </p:nvCxnSpPr>
        <p:spPr>
          <a:xfrm>
            <a:off x="1619249" y="227749"/>
            <a:ext cx="314325" cy="1011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790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03B4E5-098E-4EA8-AE81-6280D6A95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8" t="9941" r="13708" b="8823"/>
          <a:stretch/>
        </p:blipFill>
        <p:spPr>
          <a:xfrm>
            <a:off x="0" y="373935"/>
            <a:ext cx="9165195" cy="61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1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239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4035" y="2175270"/>
            <a:ext cx="7435572" cy="4682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547" y="236086"/>
            <a:ext cx="5339507" cy="722588"/>
          </a:xfrm>
          <a:prstGeom prst="rect">
            <a:avLst/>
          </a:prstGeom>
        </p:spPr>
        <p:txBody>
          <a:bodyPr vert="horz" wrap="square" lIns="0" tIns="104031" rIns="0" bIns="0" rtlCol="0" anchor="ctr">
            <a:spAutoFit/>
          </a:bodyPr>
          <a:lstStyle/>
          <a:p>
            <a:pPr marL="50451"/>
            <a:r>
              <a:rPr b="1" dirty="0" err="1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洞洞板</a:t>
            </a:r>
            <a:r>
              <a:rPr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(</a:t>
            </a:r>
            <a:r>
              <a:rPr b="1" dirty="0" err="1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萬能板</a:t>
            </a:r>
            <a:r>
              <a:rPr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11454" y="6504456"/>
            <a:ext cx="3176736" cy="312371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 algn="r">
              <a:spcBef>
                <a:spcPts val="74"/>
              </a:spcBef>
            </a:pPr>
            <a:r>
              <a:rPr sz="984" spc="11" dirty="0">
                <a:cs typeface="Arial"/>
              </a:rPr>
              <a:t>https://world.taobao.com/item/529217937289.htm</a:t>
            </a:r>
            <a:endParaRPr sz="984" dirty="0">
              <a:cs typeface="Arial"/>
            </a:endParaRPr>
          </a:p>
          <a:p>
            <a:pPr marL="8929" algn="r"/>
            <a:r>
              <a:rPr sz="984" spc="11" dirty="0">
                <a:cs typeface="Arial"/>
              </a:rPr>
              <a:t>https://world.taobao.com/item/529202234449.htm</a:t>
            </a:r>
            <a:endParaRPr sz="984" dirty="0">
              <a:cs typeface="Arial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053828" y="1452380"/>
            <a:ext cx="1251496" cy="722588"/>
          </a:xfrm>
          <a:prstGeom prst="rect">
            <a:avLst/>
          </a:prstGeom>
        </p:spPr>
        <p:txBody>
          <a:bodyPr vert="horz" wrap="square" lIns="0" tIns="104031" rIns="0" bIns="0" rtlCol="0">
            <a:spAutoFit/>
          </a:bodyPr>
          <a:lstStyle>
            <a:lvl1pPr>
              <a:defRPr sz="8000" b="1" i="0">
                <a:solidFill>
                  <a:srgbClr val="00BDFF"/>
                </a:solidFill>
                <a:latin typeface="+mn-lt"/>
                <a:ea typeface="+mj-ea"/>
                <a:cs typeface="Arial"/>
              </a:defRPr>
            </a:lvl1pPr>
          </a:lstStyle>
          <a:p>
            <a:pPr marL="8929" defTabSz="914400">
              <a:lnSpc>
                <a:spcPct val="90000"/>
              </a:lnSpc>
              <a:spcBef>
                <a:spcPct val="0"/>
              </a:spcBef>
              <a:tabLst>
                <a:tab pos="3186892" algn="l"/>
              </a:tabLst>
            </a:pPr>
            <a:r>
              <a:rPr lang="zh-TW" altLang="en-US" sz="4400" b="0" dirty="0">
                <a:solidFill>
                  <a:schemeClr val="tx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  <a:cs typeface="+mj-cs"/>
              </a:rPr>
              <a:t>電木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5268516" y="1452937"/>
            <a:ext cx="2327569" cy="722588"/>
          </a:xfrm>
          <a:prstGeom prst="rect">
            <a:avLst/>
          </a:prstGeom>
        </p:spPr>
        <p:txBody>
          <a:bodyPr vert="horz" wrap="square" lIns="0" tIns="104031" rIns="0" bIns="0" rtlCol="0">
            <a:spAutoFit/>
          </a:bodyPr>
          <a:lstStyle>
            <a:lvl1pPr>
              <a:defRPr sz="8000" b="1" i="0">
                <a:solidFill>
                  <a:srgbClr val="00BDFF"/>
                </a:solidFill>
                <a:latin typeface="+mn-lt"/>
                <a:ea typeface="+mj-ea"/>
                <a:cs typeface="Arial"/>
              </a:defRPr>
            </a:lvl1pPr>
          </a:lstStyle>
          <a:p>
            <a:pPr marL="50451" defTabSz="914400">
              <a:lnSpc>
                <a:spcPct val="90000"/>
              </a:lnSpc>
              <a:spcBef>
                <a:spcPct val="0"/>
              </a:spcBef>
            </a:pPr>
            <a:r>
              <a:rPr lang="zh-TW" altLang="en-US" sz="4400" b="0" dirty="0">
                <a:solidFill>
                  <a:schemeClr val="tx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  <a:cs typeface="+mj-cs"/>
              </a:rPr>
              <a:t>玻璃纖維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97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76526"/>
            <a:ext cx="7772400" cy="984766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OUTLINE</a:t>
            </a:r>
            <a:endParaRPr lang="zh-TW" altLang="en-US" dirty="0">
              <a:solidFill>
                <a:schemeClr val="bg1"/>
              </a:solidFill>
              <a:latin typeface="源流明體 TTF Heavy" panose="02020900000000000000" pitchFamily="18" charset="-120"/>
              <a:ea typeface="源流明體 TTF Heavy" panose="020209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954A51-4754-4475-9B10-EF9BA49AD146}"/>
              </a:ext>
            </a:extLst>
          </p:cNvPr>
          <p:cNvSpPr txBox="1"/>
          <p:nvPr/>
        </p:nvSpPr>
        <p:spPr>
          <a:xfrm>
            <a:off x="2116440" y="1895411"/>
            <a:ext cx="5846712" cy="3984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基本電子電路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數位邏輯電路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電路</a:t>
            </a:r>
            <a:r>
              <a:rPr lang="zh-TW" altLang="en-US" sz="2200" dirty="0"/>
              <a:t>實驗</a:t>
            </a:r>
            <a:endParaRPr lang="zh-TW" altLang="en-US" sz="2200" dirty="0">
              <a:solidFill>
                <a:schemeClr val="bg1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麵包板電路實驗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PCB</a:t>
            </a: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板焊接</a:t>
            </a:r>
            <a:r>
              <a:rPr lang="en-US" altLang="zh-TW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	</a:t>
            </a:r>
            <a:endParaRPr lang="zh-TW" altLang="en-US" sz="2200" dirty="0">
              <a:solidFill>
                <a:schemeClr val="bg1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200" dirty="0"/>
              <a:t>Arduino</a:t>
            </a:r>
            <a:r>
              <a:rPr lang="zh-TW" altLang="en-US" sz="2200" dirty="0"/>
              <a:t>基礎原理介紹及實驗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Arduino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HC05 </a:t>
            </a: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藍牙模組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Motor Control with H-Bridge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zh-TW" altLang="en-US" sz="2200" dirty="0">
              <a:solidFill>
                <a:schemeClr val="bg1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2372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608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B28C30-4020-490B-8260-46BA089B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695"/>
            <a:ext cx="9144000" cy="5143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DAF8329-F483-4B3B-BC8D-78BE67FB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5058500"/>
            <a:ext cx="2847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4AE488-A2B3-4997-9E14-D8AC87CA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47B17C-092D-4926-94F5-D53CF719D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785779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12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47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262" y="2307196"/>
            <a:ext cx="7127476" cy="211341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Arduino</a:t>
            </a:r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基礎原理</a:t>
            </a:r>
            <a:b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</a:br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介紹及實驗</a:t>
            </a:r>
          </a:p>
        </p:txBody>
      </p:sp>
    </p:spTree>
    <p:extLst>
      <p:ext uri="{BB962C8B-B14F-4D97-AF65-F5344CB8AC3E}">
        <p14:creationId xmlns:p14="http://schemas.microsoft.com/office/powerpoint/2010/main" val="4279380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1;p12">
            <a:extLst>
              <a:ext uri="{FF2B5EF4-FFF2-40B4-BE49-F238E27FC236}">
                <a16:creationId xmlns:a16="http://schemas.microsoft.com/office/drawing/2014/main" id="{DC8E5BB3-6374-45AA-B5AE-B25180926F71}"/>
              </a:ext>
            </a:extLst>
          </p:cNvPr>
          <p:cNvSpPr txBox="1">
            <a:spLocks/>
          </p:cNvSpPr>
          <p:nvPr/>
        </p:nvSpPr>
        <p:spPr>
          <a:xfrm>
            <a:off x="993245" y="2704058"/>
            <a:ext cx="7157510" cy="1202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>
            <a:lvl1pPr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kern="12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altLang="zh-TW" b="1" dirty="0">
                <a:solidFill>
                  <a:srgbClr val="00BEFF"/>
                </a:solidFill>
              </a:rPr>
              <a:t>Arduino</a:t>
            </a:r>
            <a:endParaRPr lang="en-US" b="1" dirty="0">
              <a:solidFill>
                <a:srgbClr val="00B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54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99954C5-54CA-4DB2-B502-AA557737144B}"/>
              </a:ext>
            </a:extLst>
          </p:cNvPr>
          <p:cNvSpPr txBox="1"/>
          <p:nvPr/>
        </p:nvSpPr>
        <p:spPr>
          <a:xfrm>
            <a:off x="762000" y="2171700"/>
            <a:ext cx="9372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David </a:t>
            </a:r>
            <a:r>
              <a:rPr lang="en-US" altLang="zh-TW" sz="3000" dirty="0" err="1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Cuartielles</a:t>
            </a:r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 </a:t>
            </a:r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和 </a:t>
            </a:r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Massimo </a:t>
            </a:r>
            <a:r>
              <a:rPr lang="en-US" altLang="zh-TW" sz="3000" dirty="0" err="1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Banzi</a:t>
            </a:r>
            <a:endParaRPr lang="en-US" altLang="zh-TW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	2005</a:t>
            </a:r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年</a:t>
            </a:r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,</a:t>
            </a:r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義大利</a:t>
            </a:r>
            <a:endParaRPr lang="en-US" altLang="zh-TW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endParaRPr lang="zh-TW" altLang="en-US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</a:t>
            </a:r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開發版的價格過高 </a:t>
            </a:r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(BASIC Stamp 100$)</a:t>
            </a:r>
          </a:p>
          <a:p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</a:t>
            </a:r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打造開源硬體</a:t>
            </a:r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(Open Hardware)</a:t>
            </a:r>
            <a:endParaRPr lang="zh-TW" altLang="en-US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  <p:sp>
        <p:nvSpPr>
          <p:cNvPr id="9" name="Google Shape;131;p22">
            <a:extLst>
              <a:ext uri="{FF2B5EF4-FFF2-40B4-BE49-F238E27FC236}">
                <a16:creationId xmlns:a16="http://schemas.microsoft.com/office/drawing/2014/main" id="{8876EFC3-D12A-48FE-B170-92F229CBB197}"/>
              </a:ext>
            </a:extLst>
          </p:cNvPr>
          <p:cNvSpPr txBox="1">
            <a:spLocks/>
          </p:cNvSpPr>
          <p:nvPr/>
        </p:nvSpPr>
        <p:spPr>
          <a:xfrm>
            <a:off x="2318536" y="470445"/>
            <a:ext cx="4506891" cy="1202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BEFF"/>
              </a:buClr>
            </a:pPr>
            <a:r>
              <a:rPr lang="en-US" b="1" dirty="0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sym typeface="Helvetica Neue"/>
              </a:rPr>
              <a:t>Arduino</a:t>
            </a:r>
            <a:r>
              <a:rPr lang="zh-TW" altLang="en-US" b="1" dirty="0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sym typeface="Helvetica Neue"/>
              </a:rPr>
              <a:t>源起</a:t>
            </a:r>
            <a:endParaRPr lang="en-US" dirty="0">
              <a:latin typeface="源流明體 TTF Heavy" panose="02020900000000000000" pitchFamily="18" charset="-120"/>
              <a:ea typeface="源流明體 TTF Heavy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4156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191CF12-63D5-4559-AC31-122B83AC6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4" t="34454" r="32517" b="22355"/>
          <a:stretch/>
        </p:blipFill>
        <p:spPr>
          <a:xfrm>
            <a:off x="2505075" y="1949450"/>
            <a:ext cx="4133849" cy="2959100"/>
          </a:xfrm>
          <a:prstGeom prst="rect">
            <a:avLst/>
          </a:prstGeom>
        </p:spPr>
      </p:pic>
      <p:sp>
        <p:nvSpPr>
          <p:cNvPr id="3" name="Google Shape;131;p22">
            <a:extLst>
              <a:ext uri="{FF2B5EF4-FFF2-40B4-BE49-F238E27FC236}">
                <a16:creationId xmlns:a16="http://schemas.microsoft.com/office/drawing/2014/main" id="{5F95DA1C-19E9-4CCC-8A84-238456A2221E}"/>
              </a:ext>
            </a:extLst>
          </p:cNvPr>
          <p:cNvSpPr txBox="1">
            <a:spLocks/>
          </p:cNvSpPr>
          <p:nvPr/>
        </p:nvSpPr>
        <p:spPr>
          <a:xfrm>
            <a:off x="2318536" y="470445"/>
            <a:ext cx="4506891" cy="1202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Clr>
                <a:srgbClr val="00BEFF"/>
              </a:buClr>
              <a:buNone/>
              <a:defRPr sz="4400" b="1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cs typeface="+mj-cs"/>
              </a:defRPr>
            </a:lvl1pPr>
          </a:lstStyle>
          <a:p>
            <a:r>
              <a:rPr lang="zh-TW" altLang="en-US" dirty="0"/>
              <a:t>開</a:t>
            </a:r>
            <a:r>
              <a:rPr lang="zh-TW" altLang="en-US"/>
              <a:t>源硬體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6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1;p22">
            <a:extLst>
              <a:ext uri="{FF2B5EF4-FFF2-40B4-BE49-F238E27FC236}">
                <a16:creationId xmlns:a16="http://schemas.microsoft.com/office/drawing/2014/main" id="{5F95DA1C-19E9-4CCC-8A84-238456A2221E}"/>
              </a:ext>
            </a:extLst>
          </p:cNvPr>
          <p:cNvSpPr txBox="1">
            <a:spLocks/>
          </p:cNvSpPr>
          <p:nvPr/>
        </p:nvSpPr>
        <p:spPr>
          <a:xfrm>
            <a:off x="2318536" y="470445"/>
            <a:ext cx="4506891" cy="1202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Clr>
                <a:srgbClr val="00BEFF"/>
              </a:buClr>
              <a:buNone/>
              <a:defRPr sz="4400" b="1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cs typeface="+mj-cs"/>
              </a:defRPr>
            </a:lvl1pPr>
          </a:lstStyle>
          <a:p>
            <a:r>
              <a:rPr lang="zh-TW" altLang="en-US" dirty="0"/>
              <a:t>開</a:t>
            </a:r>
            <a:r>
              <a:rPr lang="zh-TW" altLang="en-US"/>
              <a:t>源硬體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A3D2AC-D9E6-472F-A581-CD36A6E08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1" t="19382" r="31806" b="32469"/>
          <a:stretch/>
        </p:blipFill>
        <p:spPr>
          <a:xfrm>
            <a:off x="2318554" y="1783225"/>
            <a:ext cx="4506891" cy="329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7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6617"/>
            <a:ext cx="7772400" cy="98476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基礎電路介紹</a:t>
            </a:r>
          </a:p>
        </p:txBody>
      </p:sp>
    </p:spTree>
    <p:extLst>
      <p:ext uri="{BB962C8B-B14F-4D97-AF65-F5344CB8AC3E}">
        <p14:creationId xmlns:p14="http://schemas.microsoft.com/office/powerpoint/2010/main" val="2531913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3864054" y="6562249"/>
            <a:ext cx="674013" cy="1628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2277070" y="2657484"/>
            <a:ext cx="1300877" cy="8926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2304930" y="2667118"/>
            <a:ext cx="1248370" cy="840284"/>
          </a:xfrm>
          <a:custGeom>
            <a:avLst/>
            <a:gdLst/>
            <a:ahLst/>
            <a:cxnLst/>
            <a:rect l="l" t="t" r="r" b="b"/>
            <a:pathLst>
              <a:path w="1775460" h="1195070" extrusionOk="0">
                <a:moveTo>
                  <a:pt x="1178052" y="0"/>
                </a:moveTo>
                <a:lnTo>
                  <a:pt x="1178052" y="298703"/>
                </a:lnTo>
                <a:lnTo>
                  <a:pt x="0" y="298703"/>
                </a:lnTo>
                <a:lnTo>
                  <a:pt x="0" y="896112"/>
                </a:lnTo>
                <a:lnTo>
                  <a:pt x="1178052" y="896112"/>
                </a:lnTo>
                <a:lnTo>
                  <a:pt x="1178052" y="1194815"/>
                </a:lnTo>
                <a:lnTo>
                  <a:pt x="1775460" y="597408"/>
                </a:lnTo>
                <a:lnTo>
                  <a:pt x="1178052" y="0"/>
                </a:lnTo>
                <a:close/>
              </a:path>
            </a:pathLst>
          </a:custGeom>
          <a:solidFill>
            <a:srgbClr val="0D9FA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5652492" y="2657484"/>
            <a:ext cx="1300877" cy="8926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5680352" y="2667118"/>
            <a:ext cx="1248370" cy="840284"/>
          </a:xfrm>
          <a:custGeom>
            <a:avLst/>
            <a:gdLst/>
            <a:ahLst/>
            <a:cxnLst/>
            <a:rect l="l" t="t" r="r" b="b"/>
            <a:pathLst>
              <a:path w="1775459" h="1195070" extrusionOk="0">
                <a:moveTo>
                  <a:pt x="1178052" y="0"/>
                </a:moveTo>
                <a:lnTo>
                  <a:pt x="1178052" y="298703"/>
                </a:lnTo>
                <a:lnTo>
                  <a:pt x="0" y="298703"/>
                </a:lnTo>
                <a:lnTo>
                  <a:pt x="0" y="896112"/>
                </a:lnTo>
                <a:lnTo>
                  <a:pt x="1178052" y="896112"/>
                </a:lnTo>
                <a:lnTo>
                  <a:pt x="1178052" y="1194815"/>
                </a:lnTo>
                <a:lnTo>
                  <a:pt x="1775459" y="597408"/>
                </a:lnTo>
                <a:lnTo>
                  <a:pt x="1178052" y="0"/>
                </a:lnTo>
                <a:close/>
              </a:path>
            </a:pathLst>
          </a:custGeom>
          <a:solidFill>
            <a:srgbClr val="0D9FA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2003072" y="2173517"/>
            <a:ext cx="1848867" cy="493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30" rIns="0" bIns="0" anchor="t" anchorCtr="0">
            <a:noAutofit/>
          </a:bodyPr>
          <a:lstStyle/>
          <a:p>
            <a:pPr marR="3572">
              <a:buClr>
                <a:srgbClr val="00BDFF"/>
              </a:buClr>
              <a:buSzPts val="4400"/>
            </a:pPr>
            <a:r>
              <a:rPr lang="en-US" sz="2531">
                <a:solidFill>
                  <a:srgbClr val="00BDFF"/>
                </a:solidFill>
              </a:rPr>
              <a:t>Input Signal</a:t>
            </a:r>
            <a:endParaRPr sz="253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187013" y="2559911"/>
            <a:ext cx="1904977" cy="10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30" rIns="0" bIns="0" anchor="t" anchorCtr="0">
            <a:noAutofit/>
          </a:bodyPr>
          <a:lstStyle/>
          <a:p>
            <a:pPr marL="8929" marR="3572" algn="ctr">
              <a:spcBef>
                <a:spcPts val="70"/>
              </a:spcBef>
              <a:buClr>
                <a:srgbClr val="00BDFF"/>
              </a:buClr>
              <a:buSzPts val="6000"/>
            </a:pPr>
            <a:r>
              <a:rPr lang="en-US" sz="3375">
                <a:solidFill>
                  <a:srgbClr val="00BDFF"/>
                </a:solidFill>
              </a:rPr>
              <a:t>Modules, elements</a:t>
            </a:r>
            <a:endParaRPr sz="33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3711892" y="2495670"/>
            <a:ext cx="1701641" cy="12119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7"/>
          <p:cNvSpPr txBox="1">
            <a:spLocks noGrp="1"/>
          </p:cNvSpPr>
          <p:nvPr>
            <p:ph type="ftr" idx="11"/>
          </p:nvPr>
        </p:nvSpPr>
        <p:spPr>
          <a:xfrm>
            <a:off x="4565570" y="6600404"/>
            <a:ext cx="682675" cy="982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8929">
              <a:lnSpc>
                <a:spcPct val="111111"/>
              </a:lnSpc>
            </a:pPr>
            <a:r>
              <a:rPr lang="en-US"/>
              <a:t>版權所有 翻印必究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6">
            <a:alphaModFix/>
          </a:blip>
          <a:srcRect t="29687" r="2148"/>
          <a:stretch/>
        </p:blipFill>
        <p:spPr>
          <a:xfrm>
            <a:off x="187018" y="4446985"/>
            <a:ext cx="8947546" cy="48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7033429" y="2559911"/>
            <a:ext cx="1904977" cy="10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30" rIns="0" bIns="0" anchor="t" anchorCtr="0">
            <a:noAutofit/>
          </a:bodyPr>
          <a:lstStyle/>
          <a:p>
            <a:pPr marL="8929" marR="3572" algn="ctr">
              <a:spcBef>
                <a:spcPts val="70"/>
              </a:spcBef>
              <a:buClr>
                <a:srgbClr val="00BDFF"/>
              </a:buClr>
              <a:buSzPts val="6000"/>
            </a:pPr>
            <a:r>
              <a:rPr lang="en-US" sz="3375">
                <a:solidFill>
                  <a:srgbClr val="00BDFF"/>
                </a:solidFill>
              </a:rPr>
              <a:t>Modules, elements</a:t>
            </a:r>
            <a:endParaRPr sz="33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5413537" y="2173517"/>
            <a:ext cx="2196703" cy="493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30" rIns="0" bIns="0" anchor="t" anchorCtr="0">
            <a:noAutofit/>
          </a:bodyPr>
          <a:lstStyle/>
          <a:p>
            <a:pPr marR="3572">
              <a:buClr>
                <a:srgbClr val="00BDFF"/>
              </a:buClr>
              <a:buSzPts val="4400"/>
            </a:pPr>
            <a:r>
              <a:rPr lang="en-US" sz="2531">
                <a:solidFill>
                  <a:srgbClr val="00BDFF"/>
                </a:solidFill>
              </a:rPr>
              <a:t>Output Signal</a:t>
            </a:r>
            <a:endParaRPr sz="253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1817559" y="478983"/>
            <a:ext cx="5686453" cy="875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 dirty="0"/>
              <a:t>How It Works</a:t>
            </a:r>
            <a:endParaRPr sz="4219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F70F3A-820A-4EE5-AA60-6C9C09C36336}"/>
              </a:ext>
            </a:extLst>
          </p:cNvPr>
          <p:cNvSpPr/>
          <p:nvPr/>
        </p:nvSpPr>
        <p:spPr>
          <a:xfrm>
            <a:off x="1155700" y="2248238"/>
            <a:ext cx="6832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Open Sourse, Open Hardware</a:t>
            </a:r>
          </a:p>
          <a:p>
            <a:endParaRPr lang="zh-TW" altLang="en-US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價格低廉(約100~500NT)</a:t>
            </a:r>
          </a:p>
          <a:p>
            <a:endParaRPr lang="zh-TW" altLang="en-US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容易上手</a:t>
            </a:r>
          </a:p>
          <a:p>
            <a:endParaRPr lang="zh-TW" altLang="en-US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網路社群大量資源</a:t>
            </a:r>
          </a:p>
        </p:txBody>
      </p:sp>
      <p:sp>
        <p:nvSpPr>
          <p:cNvPr id="4" name="Google Shape;131;p22">
            <a:extLst>
              <a:ext uri="{FF2B5EF4-FFF2-40B4-BE49-F238E27FC236}">
                <a16:creationId xmlns:a16="http://schemas.microsoft.com/office/drawing/2014/main" id="{5DD88469-353F-4BEE-B10E-F3870927DA01}"/>
              </a:ext>
            </a:extLst>
          </p:cNvPr>
          <p:cNvSpPr txBox="1">
            <a:spLocks/>
          </p:cNvSpPr>
          <p:nvPr/>
        </p:nvSpPr>
        <p:spPr>
          <a:xfrm>
            <a:off x="2318536" y="470445"/>
            <a:ext cx="4506891" cy="1202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BEFF"/>
              </a:buClr>
            </a:pPr>
            <a:r>
              <a:rPr lang="en-US" b="1" dirty="0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sym typeface="Helvetica Neue"/>
              </a:rPr>
              <a:t>Arduino</a:t>
            </a:r>
            <a:r>
              <a:rPr lang="zh-TW" altLang="en-US" b="1" dirty="0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sym typeface="Helvetica Neue"/>
              </a:rPr>
              <a:t>特色</a:t>
            </a:r>
            <a:endParaRPr lang="en-US" dirty="0">
              <a:latin typeface="源流明體 TTF Heavy" panose="02020900000000000000" pitchFamily="18" charset="-120"/>
              <a:ea typeface="源流明體 TTF Heavy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421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/>
        </p:nvSpPr>
        <p:spPr>
          <a:xfrm>
            <a:off x="1019100" y="3124373"/>
            <a:ext cx="7105852" cy="157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30" rIns="0" bIns="0" anchor="t" anchorCtr="0">
            <a:noAutofit/>
          </a:bodyPr>
          <a:lstStyle/>
          <a:p>
            <a:pPr marL="8929" algn="ctr">
              <a:buClr>
                <a:srgbClr val="974806"/>
              </a:buClr>
              <a:buSzPts val="6800"/>
            </a:pPr>
            <a:r>
              <a:rPr lang="en-US" sz="4781" b="1">
                <a:solidFill>
                  <a:srgbClr val="974806"/>
                </a:solidFill>
              </a:rPr>
              <a:t>Who taught Arduino?</a:t>
            </a:r>
            <a:endParaRPr sz="478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565741">
            <a:off x="2048638" y="837146"/>
            <a:ext cx="1937915" cy="142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759468">
            <a:off x="4792653" y="315330"/>
            <a:ext cx="2759273" cy="2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0" y="0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66"/>
          </a:p>
        </p:txBody>
      </p:sp>
      <p:sp>
        <p:nvSpPr>
          <p:cNvPr id="227" name="Google Shape;227;p30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1795615" y="3655548"/>
            <a:ext cx="5731383" cy="93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8929" algn="ctr">
              <a:buClr>
                <a:schemeClr val="lt2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Arduino Introduction</a:t>
            </a:r>
            <a:endParaRPr sz="562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 rotWithShape="1">
          <a:blip r:embed="rId3">
            <a:alphaModFix/>
          </a:blip>
          <a:srcRect r="24659"/>
          <a:stretch/>
        </p:blipFill>
        <p:spPr>
          <a:xfrm>
            <a:off x="5437021" y="1386563"/>
            <a:ext cx="3706980" cy="361652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/>
          <p:nvPr/>
        </p:nvSpPr>
        <p:spPr>
          <a:xfrm>
            <a:off x="5296017" y="3620769"/>
            <a:ext cx="1571728" cy="107156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2122680" y="504050"/>
            <a:ext cx="5686425" cy="8755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/>
              <a:t>Ports</a:t>
            </a:r>
            <a:endParaRPr sz="4219"/>
          </a:p>
        </p:txBody>
      </p:sp>
      <p:cxnSp>
        <p:nvCxnSpPr>
          <p:cNvPr id="236" name="Google Shape;236;p31"/>
          <p:cNvCxnSpPr/>
          <p:nvPr/>
        </p:nvCxnSpPr>
        <p:spPr>
          <a:xfrm rot="10800000">
            <a:off x="3734775" y="2450542"/>
            <a:ext cx="1454182" cy="8642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37" name="Google Shape;237;p31"/>
          <p:cNvCxnSpPr/>
          <p:nvPr/>
        </p:nvCxnSpPr>
        <p:spPr>
          <a:xfrm flipH="1">
            <a:off x="3674077" y="3913272"/>
            <a:ext cx="1491313" cy="12362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38" name="Google Shape;238;p31"/>
          <p:cNvSpPr txBox="1"/>
          <p:nvPr/>
        </p:nvSpPr>
        <p:spPr>
          <a:xfrm>
            <a:off x="1118195" y="1653315"/>
            <a:ext cx="3207542" cy="209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rgbClr val="592F74"/>
              </a:buClr>
              <a:buSzPts val="3600"/>
            </a:pPr>
            <a:r>
              <a:rPr lang="en-US" sz="2531" b="1">
                <a:solidFill>
                  <a:srgbClr val="592F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USB port</a:t>
            </a:r>
            <a:endParaRPr sz="2531" b="1">
              <a:solidFill>
                <a:srgbClr val="592F7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3200"/>
            </a:pPr>
            <a:r>
              <a:rPr lang="en-US" sz="2250">
                <a:latin typeface="Helvetica Neue Light"/>
                <a:ea typeface="Helvetica Neue Light"/>
                <a:cs typeface="Helvetica Neue Light"/>
                <a:sym typeface="Helvetica Neue Light"/>
              </a:rPr>
              <a:t>Supply power(5V)</a:t>
            </a:r>
            <a:r>
              <a:rPr lang="en-US" sz="2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＆ </a:t>
            </a:r>
            <a:endParaRPr sz="2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2800"/>
            </a:pPr>
            <a:r>
              <a:rPr lang="en-US" sz="2250">
                <a:latin typeface="Helvetica Neue Light"/>
                <a:ea typeface="Helvetica Neue Light"/>
                <a:cs typeface="Helvetica Neue Light"/>
                <a:sym typeface="Helvetica Neue Light"/>
              </a:rPr>
              <a:t>Upload the code</a:t>
            </a:r>
            <a:endParaRPr sz="1969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2800"/>
            </a:pPr>
            <a:endParaRPr sz="1969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 rotWithShape="1">
          <a:blip r:embed="rId4">
            <a:alphaModFix/>
          </a:blip>
          <a:srcRect l="5514" t="41524"/>
          <a:stretch/>
        </p:blipFill>
        <p:spPr>
          <a:xfrm>
            <a:off x="793802" y="4820572"/>
            <a:ext cx="2657757" cy="1905898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0" name="Google Shape;240;p31"/>
          <p:cNvSpPr txBox="1"/>
          <p:nvPr/>
        </p:nvSpPr>
        <p:spPr>
          <a:xfrm>
            <a:off x="626932" y="3530128"/>
            <a:ext cx="3207516" cy="140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2531" b="1">
                <a:solidFill>
                  <a:srgbClr val="592F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DC</a:t>
            </a:r>
            <a:endParaRPr sz="2531" b="1">
              <a:solidFill>
                <a:srgbClr val="592F7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2800"/>
            </a:pPr>
            <a:r>
              <a:rPr lang="en-US" sz="2250">
                <a:latin typeface="Helvetica Neue Light"/>
                <a:ea typeface="Helvetica Neue Light"/>
                <a:cs typeface="Helvetica Neue Light"/>
                <a:sym typeface="Helvetica Neue Light"/>
              </a:rPr>
              <a:t>Supply power only(7~12V)</a:t>
            </a:r>
            <a:endParaRPr sz="1969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2800"/>
            </a:pPr>
            <a:endParaRPr sz="1969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5306396" y="1882146"/>
            <a:ext cx="1579558" cy="1136788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42" name="Google Shape;242;p31"/>
          <p:cNvCxnSpPr/>
          <p:nvPr/>
        </p:nvCxnSpPr>
        <p:spPr>
          <a:xfrm flipH="1">
            <a:off x="6096175" y="4947362"/>
            <a:ext cx="490919" cy="432828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43" name="Google Shape;24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0980" y="4746581"/>
            <a:ext cx="2117706" cy="195571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/>
          <p:nvPr/>
        </p:nvSpPr>
        <p:spPr>
          <a:xfrm>
            <a:off x="3674077" y="4795670"/>
            <a:ext cx="2317355" cy="1955718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362375" y="624937"/>
            <a:ext cx="6419250" cy="875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/>
              <a:t>Digital v.s. Analog</a:t>
            </a:r>
            <a:endParaRPr sz="4219"/>
          </a:p>
        </p:txBody>
      </p:sp>
      <p:sp>
        <p:nvSpPr>
          <p:cNvPr id="250" name="Google Shape;250;p32"/>
          <p:cNvSpPr txBox="1"/>
          <p:nvPr/>
        </p:nvSpPr>
        <p:spPr>
          <a:xfrm>
            <a:off x="2591033" y="2683002"/>
            <a:ext cx="4730906" cy="8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endParaRPr sz="4219" b="1"/>
          </a:p>
        </p:txBody>
      </p:sp>
      <p:sp>
        <p:nvSpPr>
          <p:cNvPr id="251" name="Google Shape;251;p32"/>
          <p:cNvSpPr txBox="1"/>
          <p:nvPr/>
        </p:nvSpPr>
        <p:spPr>
          <a:xfrm>
            <a:off x="961172" y="2053652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Different forms of signals.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In brief, analog is in nature;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digital is for digital device(computer, phone… </a:t>
            </a:r>
            <a:r>
              <a:rPr lang="en-US" sz="3375" dirty="0" err="1">
                <a:solidFill>
                  <a:srgbClr val="666666"/>
                </a:solidFill>
              </a:rPr>
              <a:t>etc</a:t>
            </a:r>
            <a:r>
              <a:rPr lang="en-US" sz="3375" dirty="0">
                <a:solidFill>
                  <a:srgbClr val="666666"/>
                </a:solidFill>
              </a:rPr>
              <a:t>)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In the world of electrical engineering, signals usually represented by 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b="1" i="1" dirty="0">
                <a:solidFill>
                  <a:srgbClr val="FF0000"/>
                </a:solidFill>
              </a:rPr>
              <a:t>VOLTAGE</a:t>
            </a:r>
            <a:r>
              <a:rPr lang="en-US" sz="3375" dirty="0">
                <a:solidFill>
                  <a:srgbClr val="666666"/>
                </a:solidFill>
              </a:rPr>
              <a:t>!</a:t>
            </a:r>
            <a:endParaRPr sz="3375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1362375" y="624937"/>
            <a:ext cx="6419250" cy="875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 dirty="0"/>
              <a:t>Digital </a:t>
            </a:r>
            <a:r>
              <a:rPr lang="en-US" sz="4640" b="1" dirty="0" err="1"/>
              <a:t>v.s</a:t>
            </a:r>
            <a:r>
              <a:rPr lang="en-US" sz="4640" b="1" dirty="0"/>
              <a:t>. Analog</a:t>
            </a:r>
            <a:endParaRPr sz="4219" dirty="0"/>
          </a:p>
        </p:txBody>
      </p:sp>
      <p:sp>
        <p:nvSpPr>
          <p:cNvPr id="257" name="Google Shape;257;p33"/>
          <p:cNvSpPr txBox="1"/>
          <p:nvPr/>
        </p:nvSpPr>
        <p:spPr>
          <a:xfrm>
            <a:off x="2908533" y="2638552"/>
            <a:ext cx="4730906" cy="8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endParaRPr sz="4219" b="1"/>
          </a:p>
        </p:txBody>
      </p:sp>
      <p:sp>
        <p:nvSpPr>
          <p:cNvPr id="258" name="Google Shape;258;p33"/>
          <p:cNvSpPr txBox="1"/>
          <p:nvPr/>
        </p:nvSpPr>
        <p:spPr>
          <a:xfrm>
            <a:off x="1608872" y="2009202"/>
            <a:ext cx="3610828" cy="237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H/L potential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Binary(1/0)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Discrete</a:t>
            </a:r>
            <a:endParaRPr sz="3375" dirty="0">
              <a:solidFill>
                <a:srgbClr val="666666"/>
              </a:solidFill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5080000" y="2009202"/>
            <a:ext cx="3610828" cy="237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Natural signals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0~255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Continuous</a:t>
            </a:r>
            <a:endParaRPr sz="3375" dirty="0">
              <a:solidFill>
                <a:srgbClr val="666666"/>
              </a:solidFill>
            </a:endParaRPr>
          </a:p>
        </p:txBody>
      </p:sp>
      <p:sp>
        <p:nvSpPr>
          <p:cNvPr id="6" name="Google Shape;256;p33">
            <a:extLst>
              <a:ext uri="{FF2B5EF4-FFF2-40B4-BE49-F238E27FC236}">
                <a16:creationId xmlns:a16="http://schemas.microsoft.com/office/drawing/2014/main" id="{75CEC5CC-BAD6-4DD7-BFC1-BCBB1FA9D983}"/>
              </a:ext>
            </a:extLst>
          </p:cNvPr>
          <p:cNvSpPr txBox="1">
            <a:spLocks/>
          </p:cNvSpPr>
          <p:nvPr/>
        </p:nvSpPr>
        <p:spPr>
          <a:xfrm>
            <a:off x="2308525" y="1402060"/>
            <a:ext cx="1412808" cy="47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>
            <a:lvl1pPr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FF"/>
              </a:buClr>
              <a:buSzPts val="1400"/>
              <a:buFont typeface="Arial"/>
              <a:buNone/>
              <a:defRPr sz="5062" b="0" i="0" u="none" strike="noStrike" kern="1200" cap="none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9pPr>
          </a:lstStyle>
          <a:p>
            <a:pPr marL="8929" algn="ctr"/>
            <a:r>
              <a:rPr lang="zh-TW" altLang="en-US" sz="3000" b="1" dirty="0"/>
              <a:t>數位</a:t>
            </a:r>
            <a:endParaRPr lang="en-US" sz="3000" dirty="0"/>
          </a:p>
        </p:txBody>
      </p:sp>
      <p:sp>
        <p:nvSpPr>
          <p:cNvPr id="8" name="Google Shape;256;p33">
            <a:extLst>
              <a:ext uri="{FF2B5EF4-FFF2-40B4-BE49-F238E27FC236}">
                <a16:creationId xmlns:a16="http://schemas.microsoft.com/office/drawing/2014/main" id="{C2DFC4D8-0EE0-45B8-9E85-65F8EAF8621F}"/>
              </a:ext>
            </a:extLst>
          </p:cNvPr>
          <p:cNvSpPr txBox="1">
            <a:spLocks/>
          </p:cNvSpPr>
          <p:nvPr/>
        </p:nvSpPr>
        <p:spPr>
          <a:xfrm>
            <a:off x="5369225" y="1402060"/>
            <a:ext cx="1412808" cy="47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>
            <a:lvl1pPr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FF"/>
              </a:buClr>
              <a:buSzPts val="1400"/>
              <a:buFont typeface="Arial"/>
              <a:buNone/>
              <a:defRPr sz="5062" b="0" i="0" u="none" strike="noStrike" kern="1200" cap="none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9pPr>
          </a:lstStyle>
          <a:p>
            <a:pPr marL="8929" algn="ctr"/>
            <a:r>
              <a:rPr lang="zh-TW" altLang="en-US" sz="3000" b="1" dirty="0"/>
              <a:t>類比</a:t>
            </a:r>
            <a:endParaRPr lang="en-US" sz="3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4B04E0-56B3-4FDE-A10C-18B26F8F27DF}"/>
              </a:ext>
            </a:extLst>
          </p:cNvPr>
          <p:cNvSpPr txBox="1"/>
          <p:nvPr/>
        </p:nvSpPr>
        <p:spPr>
          <a:xfrm>
            <a:off x="2096701" y="4110386"/>
            <a:ext cx="942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1/0</a:t>
            </a:r>
            <a:endParaRPr lang="zh-TW" altLang="en-US" sz="3000" dirty="0"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D25C4F-2043-4658-9633-B8210179E5AE}"/>
              </a:ext>
            </a:extLst>
          </p:cNvPr>
          <p:cNvSpPr txBox="1"/>
          <p:nvPr/>
        </p:nvSpPr>
        <p:spPr>
          <a:xfrm>
            <a:off x="5563103" y="4120220"/>
            <a:ext cx="2076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連續數字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1362375" y="612404"/>
            <a:ext cx="6419250" cy="875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/>
              <a:t>Try to distinguish</a:t>
            </a:r>
            <a:endParaRPr sz="4219"/>
          </a:p>
        </p:txBody>
      </p:sp>
      <p:sp>
        <p:nvSpPr>
          <p:cNvPr id="265" name="Google Shape;265;p34"/>
          <p:cNvSpPr/>
          <p:nvPr/>
        </p:nvSpPr>
        <p:spPr>
          <a:xfrm>
            <a:off x="3633856" y="4037871"/>
            <a:ext cx="1876289" cy="32357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sp>
        <p:nvSpPr>
          <p:cNvPr id="266" name="Google Shape;266;p34"/>
          <p:cNvSpPr/>
          <p:nvPr/>
        </p:nvSpPr>
        <p:spPr>
          <a:xfrm>
            <a:off x="3741012" y="1622479"/>
            <a:ext cx="1876289" cy="32357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98" y="1740692"/>
            <a:ext cx="6585117" cy="44883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/>
          <p:nvPr/>
        </p:nvSpPr>
        <p:spPr>
          <a:xfrm>
            <a:off x="1708119" y="1740691"/>
            <a:ext cx="2332758" cy="4843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sp>
        <p:nvSpPr>
          <p:cNvPr id="269" name="Google Shape;269;p34"/>
          <p:cNvSpPr/>
          <p:nvPr/>
        </p:nvSpPr>
        <p:spPr>
          <a:xfrm>
            <a:off x="1853525" y="3816580"/>
            <a:ext cx="2332758" cy="4843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1362375" y="612404"/>
            <a:ext cx="6419250" cy="875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/>
              <a:t>Try to distinguish</a:t>
            </a:r>
            <a:endParaRPr sz="4219"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03" y="1622479"/>
            <a:ext cx="6743794" cy="505784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/>
          <p:nvPr/>
        </p:nvSpPr>
        <p:spPr>
          <a:xfrm>
            <a:off x="3633856" y="4037871"/>
            <a:ext cx="1876289" cy="32357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sp>
        <p:nvSpPr>
          <p:cNvPr id="277" name="Google Shape;277;p35"/>
          <p:cNvSpPr/>
          <p:nvPr/>
        </p:nvSpPr>
        <p:spPr>
          <a:xfrm>
            <a:off x="3741012" y="1622479"/>
            <a:ext cx="1876289" cy="32357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0D057-DB92-4092-8E2A-48BC400B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PWM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DF5CEC-42B4-4AD6-B186-28E17CC8D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50" y="1523180"/>
            <a:ext cx="9144000" cy="45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0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427166-C7DD-41EC-8123-3D4FD92A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95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1251494" y="49061"/>
            <a:ext cx="7239496" cy="12873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>
              <a:buClr>
                <a:srgbClr val="00BEFF"/>
              </a:buClr>
              <a:buSzPts val="7200"/>
            </a:pPr>
            <a:r>
              <a:rPr lang="en-US" sz="5062" b="1" dirty="0">
                <a:solidFill>
                  <a:srgbClr val="00BEFF"/>
                </a:solidFill>
              </a:rPr>
              <a:t>Analog &amp; Digital pins</a:t>
            </a:r>
            <a:endParaRPr sz="5062" b="1" dirty="0">
              <a:solidFill>
                <a:srgbClr val="00BEFF"/>
              </a:solidFill>
            </a:endParaRPr>
          </a:p>
        </p:txBody>
      </p:sp>
      <p:grpSp>
        <p:nvGrpSpPr>
          <p:cNvPr id="283" name="Google Shape;283;p36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284" name="Google Shape;284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36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 algn="ctr"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版權所有 翻印必究</a:t>
              </a:r>
              <a:endParaRPr sz="1266"/>
            </a:p>
          </p:txBody>
        </p:sp>
      </p:grpSp>
      <p:pic>
        <p:nvPicPr>
          <p:cNvPr id="286" name="Google Shape;28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101" y="1545467"/>
            <a:ext cx="3737074" cy="4922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/>
          <p:nvPr/>
        </p:nvSpPr>
        <p:spPr>
          <a:xfrm>
            <a:off x="1588484" y="1085115"/>
            <a:ext cx="6304022" cy="454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rgbClr val="592F74"/>
              </a:buClr>
              <a:buSzPts val="3600"/>
            </a:pPr>
            <a:r>
              <a:rPr lang="en-US" sz="2531" b="1" dirty="0" err="1">
                <a:solidFill>
                  <a:srgbClr val="592F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Progam</a:t>
            </a:r>
            <a:r>
              <a:rPr lang="en-US" sz="2531" b="1" dirty="0">
                <a:solidFill>
                  <a:srgbClr val="592F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control Analog &amp; Digital pins</a:t>
            </a:r>
            <a:endParaRPr sz="2531" b="1" dirty="0">
              <a:solidFill>
                <a:srgbClr val="592F7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3808257" y="3759787"/>
            <a:ext cx="725740" cy="2450617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9" name="Google Shape;289;p36"/>
          <p:cNvSpPr/>
          <p:nvPr/>
        </p:nvSpPr>
        <p:spPr>
          <a:xfrm>
            <a:off x="5202250" y="2074140"/>
            <a:ext cx="3695217" cy="1541218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5298996" y="2346619"/>
            <a:ext cx="3581930" cy="46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en-US" sz="2531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Digital output &amp; input</a:t>
            </a:r>
            <a:endParaRPr sz="2531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5439684" y="2731122"/>
            <a:ext cx="3140144" cy="37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2~13</a:t>
            </a:r>
            <a:r>
              <a:rPr lang="en-US" sz="1969" dirty="0"/>
              <a:t> Digital pins</a:t>
            </a:r>
            <a:endParaRPr sz="1266" dirty="0"/>
          </a:p>
        </p:txBody>
      </p:sp>
      <p:sp>
        <p:nvSpPr>
          <p:cNvPr id="292" name="Google Shape;292;p36"/>
          <p:cNvSpPr/>
          <p:nvPr/>
        </p:nvSpPr>
        <p:spPr>
          <a:xfrm>
            <a:off x="1006337" y="5096910"/>
            <a:ext cx="755766" cy="1122812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5439684" y="3080834"/>
            <a:ext cx="3300539" cy="37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A0~A5 </a:t>
            </a:r>
            <a:r>
              <a:rPr lang="en-US" sz="1969" dirty="0"/>
              <a:t>can also be digital </a:t>
            </a:r>
            <a:endParaRPr sz="196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345026" y="4811972"/>
            <a:ext cx="590858" cy="150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A0</a:t>
            </a:r>
            <a:endParaRPr sz="1266"/>
          </a:p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A1</a:t>
            </a:r>
            <a:endParaRPr sz="1266"/>
          </a:p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A2</a:t>
            </a:r>
            <a:endParaRPr sz="1266"/>
          </a:p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A3</a:t>
            </a:r>
            <a:endParaRPr sz="1266"/>
          </a:p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A4</a:t>
            </a:r>
            <a:endParaRPr sz="1266"/>
          </a:p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A5</a:t>
            </a:r>
            <a:endParaRPr sz="1547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4575824" y="3294809"/>
            <a:ext cx="590836" cy="292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13</a:t>
            </a:r>
            <a:endParaRPr sz="1266" dirty="0"/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r>
            <a:endParaRPr sz="1266" dirty="0"/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~11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~10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~9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</a:t>
            </a:r>
            <a:endParaRPr sz="1266" dirty="0"/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~6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~5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1266" dirty="0"/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~3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1266" dirty="0"/>
          </a:p>
        </p:txBody>
      </p:sp>
      <p:sp>
        <p:nvSpPr>
          <p:cNvPr id="296" name="Google Shape;296;p36"/>
          <p:cNvSpPr/>
          <p:nvPr/>
        </p:nvSpPr>
        <p:spPr>
          <a:xfrm>
            <a:off x="905101" y="4985095"/>
            <a:ext cx="930532" cy="1334500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5315650" y="3848307"/>
            <a:ext cx="3581817" cy="1928813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5376288" y="3983458"/>
            <a:ext cx="2952070" cy="46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Analog input only</a:t>
            </a:r>
            <a:endParaRPr sz="1266" dirty="0"/>
          </a:p>
        </p:txBody>
      </p:sp>
      <p:sp>
        <p:nvSpPr>
          <p:cNvPr id="299" name="Google Shape;299;p36"/>
          <p:cNvSpPr txBox="1"/>
          <p:nvPr/>
        </p:nvSpPr>
        <p:spPr>
          <a:xfrm>
            <a:off x="5439684" y="4436687"/>
            <a:ext cx="2419031" cy="76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A0~A5</a:t>
            </a:r>
            <a:r>
              <a:rPr lang="en-US" sz="1969" dirty="0"/>
              <a:t> Analog pins</a:t>
            </a:r>
            <a:endParaRPr sz="1266" dirty="0"/>
          </a:p>
          <a:p>
            <a:pPr algn="ctr">
              <a:buClr>
                <a:srgbClr val="000000"/>
              </a:buClr>
              <a:buSzPts val="3600"/>
            </a:pPr>
            <a:endParaRPr sz="2531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5376287" y="4813313"/>
            <a:ext cx="2697891" cy="46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en-US" sz="2531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Simulate output</a:t>
            </a:r>
            <a:endParaRPr sz="1266"/>
          </a:p>
        </p:txBody>
      </p:sp>
      <p:sp>
        <p:nvSpPr>
          <p:cNvPr id="301" name="Google Shape;301;p36"/>
          <p:cNvSpPr txBox="1"/>
          <p:nvPr/>
        </p:nvSpPr>
        <p:spPr>
          <a:xfrm>
            <a:off x="5439692" y="5245822"/>
            <a:ext cx="3441234" cy="37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1969" dirty="0"/>
              <a:t>Tilde(~) in front of the number</a:t>
            </a:r>
            <a:endParaRPr sz="1266" dirty="0"/>
          </a:p>
        </p:txBody>
      </p:sp>
      <p:sp>
        <p:nvSpPr>
          <p:cNvPr id="302" name="Google Shape;302;p36"/>
          <p:cNvSpPr/>
          <p:nvPr/>
        </p:nvSpPr>
        <p:spPr>
          <a:xfrm>
            <a:off x="4686722" y="3831476"/>
            <a:ext cx="402331" cy="685453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4707835" y="5021541"/>
            <a:ext cx="399493" cy="443021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4701850" y="5713593"/>
            <a:ext cx="358172" cy="241734"/>
          </a:xfrm>
          <a:prstGeom prst="roundRect">
            <a:avLst>
              <a:gd name="adj" fmla="val 7123"/>
            </a:avLst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/>
          <p:nvPr/>
        </p:nvSpPr>
        <p:spPr>
          <a:xfrm>
            <a:off x="223631" y="1658593"/>
            <a:ext cx="3514122" cy="3820353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2770067" y="786850"/>
            <a:ext cx="3603867" cy="7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-US" sz="4640" b="1"/>
              <a:t>Power pins</a:t>
            </a:r>
            <a:endParaRPr sz="4640" b="1"/>
          </a:p>
        </p:txBody>
      </p:sp>
      <p:pic>
        <p:nvPicPr>
          <p:cNvPr id="318" name="Google Shape;31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7050" y="1488277"/>
            <a:ext cx="3737074" cy="4922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/>
          <p:nvPr/>
        </p:nvSpPr>
        <p:spPr>
          <a:xfrm>
            <a:off x="4649650" y="3484908"/>
            <a:ext cx="847932" cy="1556095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20" name="Google Shape;320;p38"/>
          <p:cNvCxnSpPr/>
          <p:nvPr/>
        </p:nvCxnSpPr>
        <p:spPr>
          <a:xfrm rot="10800000">
            <a:off x="3902710" y="3380501"/>
            <a:ext cx="623040" cy="541067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21" name="Google Shape;321;p38"/>
          <p:cNvSpPr txBox="1"/>
          <p:nvPr/>
        </p:nvSpPr>
        <p:spPr>
          <a:xfrm>
            <a:off x="339979" y="1877027"/>
            <a:ext cx="3157945" cy="46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en-US" sz="2531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Stable Power Input</a:t>
            </a:r>
            <a:endParaRPr sz="2531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384363" y="2338769"/>
            <a:ext cx="2445609" cy="37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r>
              <a:rPr lang="en-US" sz="1969"/>
              <a:t> and </a:t>
            </a: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3.3V</a:t>
            </a:r>
            <a:r>
              <a:rPr lang="en-US" sz="1969"/>
              <a:t> output</a:t>
            </a:r>
            <a:endParaRPr sz="196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500080" y="2776570"/>
            <a:ext cx="2837742" cy="78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B050"/>
              </a:buClr>
              <a:buSzPts val="2800"/>
            </a:pPr>
            <a:r>
              <a:rPr lang="en-US" sz="1969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IOREF</a:t>
            </a:r>
            <a:r>
              <a:rPr lang="en-US" sz="1969">
                <a:solidFill>
                  <a:srgbClr val="00B050"/>
                </a:solidFill>
              </a:rPr>
              <a:t> </a:t>
            </a:r>
            <a:endParaRPr sz="1969">
              <a:solidFill>
                <a:srgbClr val="00B050"/>
              </a:solidFill>
            </a:endParaRPr>
          </a:p>
          <a:p>
            <a:pPr>
              <a:buClr>
                <a:srgbClr val="00B050"/>
              </a:buClr>
              <a:buSzPts val="2800"/>
            </a:pPr>
            <a:r>
              <a:rPr lang="en-US" sz="1969">
                <a:solidFill>
                  <a:srgbClr val="00B050"/>
                </a:solidFill>
              </a:rPr>
              <a:t>can also be 5V output</a:t>
            </a:r>
            <a:endParaRPr sz="1969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384355" y="3629066"/>
            <a:ext cx="2049891" cy="46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en-US" sz="2531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 Input</a:t>
            </a:r>
            <a:endParaRPr sz="2531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38"/>
          <p:cNvSpPr txBox="1"/>
          <p:nvPr/>
        </p:nvSpPr>
        <p:spPr>
          <a:xfrm>
            <a:off x="450844" y="4024530"/>
            <a:ext cx="2307234" cy="84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VIN</a:t>
            </a:r>
            <a:endParaRPr sz="1969"/>
          </a:p>
          <a:p>
            <a:pPr>
              <a:buClr>
                <a:srgbClr val="000000"/>
              </a:buClr>
              <a:buSzPts val="2800"/>
            </a:pPr>
            <a:r>
              <a:rPr lang="en-US" sz="1969"/>
              <a:t>Input 7~12V</a:t>
            </a:r>
            <a:endParaRPr sz="1969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2372977" y="786850"/>
            <a:ext cx="4398047" cy="7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-US" sz="4640" b="1"/>
              <a:t>Arduino Family</a:t>
            </a:r>
            <a:endParaRPr sz="4640" b="1"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151" y="1297986"/>
            <a:ext cx="1409181" cy="266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95" y="1767815"/>
            <a:ext cx="3449320" cy="255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648" y="3964377"/>
            <a:ext cx="4915305" cy="261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0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266"/>
          </a:p>
        </p:txBody>
      </p:sp>
      <p:sp>
        <p:nvSpPr>
          <p:cNvPr id="341" name="Google Shape;341;p40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1646050" y="3777258"/>
            <a:ext cx="6030492" cy="93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 Introduction</a:t>
            </a:r>
            <a:endParaRPr sz="562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842" y="1450477"/>
            <a:ext cx="4752316" cy="552883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Programming Interface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6624630" y="2052857"/>
            <a:ext cx="2379992" cy="72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監控台</a:t>
            </a:r>
            <a:endParaRPr lang="en-US" altLang="zh-TW" sz="2531"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FFC000"/>
              </a:buClr>
              <a:buSzPts val="3600"/>
            </a:pPr>
            <a:r>
              <a:rPr lang="en-US" altLang="zh-TW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與</a:t>
            </a:r>
            <a:r>
              <a:rPr lang="en-US" altLang="zh-TW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Arduino</a:t>
            </a: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溝通</a:t>
            </a:r>
            <a:r>
              <a:rPr lang="en-US" altLang="zh-TW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531"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0" name="Google Shape;350;p41"/>
          <p:cNvCxnSpPr/>
          <p:nvPr/>
        </p:nvCxnSpPr>
        <p:spPr>
          <a:xfrm>
            <a:off x="6382369" y="2068689"/>
            <a:ext cx="484523" cy="0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51" name="Google Shape;351;p41"/>
          <p:cNvSpPr/>
          <p:nvPr/>
        </p:nvSpPr>
        <p:spPr>
          <a:xfrm>
            <a:off x="2652609" y="1955408"/>
            <a:ext cx="226547" cy="226547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sp>
        <p:nvSpPr>
          <p:cNvPr id="352" name="Google Shape;352;p41"/>
          <p:cNvSpPr/>
          <p:nvPr/>
        </p:nvSpPr>
        <p:spPr>
          <a:xfrm>
            <a:off x="2866922" y="1955408"/>
            <a:ext cx="226547" cy="226547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sp>
        <p:nvSpPr>
          <p:cNvPr id="353" name="Google Shape;353;p41"/>
          <p:cNvSpPr txBox="1"/>
          <p:nvPr/>
        </p:nvSpPr>
        <p:spPr>
          <a:xfrm>
            <a:off x="1157010" y="1806803"/>
            <a:ext cx="1409273" cy="52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編譯</a:t>
            </a:r>
            <a:endParaRPr sz="2531"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2879156" y="1283045"/>
            <a:ext cx="1553144" cy="52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編譯</a:t>
            </a:r>
            <a:r>
              <a:rPr lang="en-US" altLang="zh-TW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上傳</a:t>
            </a:r>
            <a:endParaRPr sz="2531"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zh-TW" altLang="en-US" sz="4400" b="1" dirty="0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cs typeface="+mj-cs"/>
              </a:rPr>
              <a:t>上前確認設定</a:t>
            </a:r>
            <a:endParaRPr sz="4400" b="1" dirty="0">
              <a:solidFill>
                <a:srgbClr val="00BEFF"/>
              </a:solidFill>
              <a:latin typeface="源流明體 TTF Heavy" panose="02020900000000000000" pitchFamily="18" charset="-120"/>
              <a:ea typeface="源流明體 TTF Heavy" panose="02020900000000000000" pitchFamily="18" charset="-120"/>
              <a:cs typeface="+mj-cs"/>
              <a:sym typeface="Arial"/>
            </a:endParaRPr>
          </a:p>
        </p:txBody>
      </p:sp>
      <p:sp>
        <p:nvSpPr>
          <p:cNvPr id="360" name="Google Shape;360;p42"/>
          <p:cNvSpPr txBox="1"/>
          <p:nvPr/>
        </p:nvSpPr>
        <p:spPr>
          <a:xfrm>
            <a:off x="134524" y="1715449"/>
            <a:ext cx="9142826" cy="342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工具</a:t>
            </a:r>
            <a:r>
              <a:rPr 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&gt;&gt;</a:t>
            </a: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開發板</a:t>
            </a:r>
            <a:r>
              <a:rPr 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&gt;&gt;</a:t>
            </a: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 </a:t>
            </a:r>
            <a:r>
              <a:rPr lang="en-US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/Arduino/</a:t>
            </a:r>
            <a:r>
              <a:rPr lang="en-US" sz="309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Genuino</a:t>
            </a:r>
            <a:r>
              <a:rPr lang="en-US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 Uno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工具</a:t>
            </a:r>
            <a:r>
              <a:rPr 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&gt;&gt;</a:t>
            </a: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序列埠</a:t>
            </a:r>
            <a:r>
              <a:rPr 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&gt;&gt;</a:t>
            </a: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 </a:t>
            </a:r>
            <a:r>
              <a:rPr lang="en-US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/</a:t>
            </a:r>
            <a:r>
              <a:rPr lang="en-US" altLang="zh-TW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COM3</a:t>
            </a:r>
            <a:r>
              <a:rPr lang="en-US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(Arduino/</a:t>
            </a:r>
            <a:r>
              <a:rPr lang="en-US" sz="309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Genuino</a:t>
            </a:r>
            <a:r>
              <a:rPr lang="en-US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 Uno)</a:t>
            </a:r>
            <a:endParaRPr sz="3094" dirty="0">
              <a:solidFill>
                <a:schemeClr val="tx1">
                  <a:lumMod val="65000"/>
                  <a:lumOff val="35000"/>
                </a:schemeClr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Arduino Sketch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0D9FAC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3094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94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setup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{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434343"/>
                </a:solidFill>
              </a:rPr>
              <a:t>   </a:t>
            </a:r>
            <a:r>
              <a:rPr lang="en-US" sz="3094">
                <a:solidFill>
                  <a:srgbClr val="666666"/>
                </a:solidFill>
              </a:rPr>
              <a:t>// put your setup code here, to run once:</a:t>
            </a:r>
            <a:endParaRPr sz="3094">
              <a:solidFill>
                <a:srgbClr val="666666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}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0D9FAC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3094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94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loop</a:t>
            </a:r>
            <a:r>
              <a:rPr lang="en-US" sz="309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309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chemeClr val="dk1"/>
                </a:solidFill>
              </a:rPr>
              <a:t>{</a:t>
            </a:r>
            <a:endParaRPr sz="3094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434343"/>
                </a:solidFill>
              </a:rPr>
              <a:t>   </a:t>
            </a:r>
            <a:r>
              <a:rPr lang="en-US" sz="3094">
                <a:solidFill>
                  <a:srgbClr val="666666"/>
                </a:solidFill>
              </a:rPr>
              <a:t>// put your main code here, to run repeatedly:</a:t>
            </a:r>
            <a:endParaRPr sz="3094">
              <a:solidFill>
                <a:srgbClr val="434343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chemeClr val="dk1"/>
                </a:solidFill>
              </a:rPr>
              <a:t>}</a:t>
            </a:r>
            <a:endParaRPr sz="3094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Arduino Sketch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2190618" y="2965359"/>
            <a:ext cx="1908563" cy="927281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/>
            <a:r>
              <a:rPr lang="en-US" sz="2531" b="1"/>
              <a:t>setup</a:t>
            </a:r>
            <a:endParaRPr sz="2531" b="1"/>
          </a:p>
        </p:txBody>
      </p:sp>
      <p:sp>
        <p:nvSpPr>
          <p:cNvPr id="374" name="Google Shape;374;p44"/>
          <p:cNvSpPr txBox="1"/>
          <p:nvPr/>
        </p:nvSpPr>
        <p:spPr>
          <a:xfrm>
            <a:off x="4670047" y="2965359"/>
            <a:ext cx="1908563" cy="927281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/>
            <a:r>
              <a:rPr lang="en-US" sz="2531" b="1"/>
              <a:t>loop</a:t>
            </a:r>
            <a:endParaRPr sz="2531" b="1"/>
          </a:p>
        </p:txBody>
      </p:sp>
      <p:cxnSp>
        <p:nvCxnSpPr>
          <p:cNvPr id="376" name="Google Shape;376;p44"/>
          <p:cNvCxnSpPr>
            <a:stCxn id="374" idx="2"/>
            <a:endCxn id="374" idx="0"/>
          </p:cNvCxnSpPr>
          <p:nvPr/>
        </p:nvCxnSpPr>
        <p:spPr>
          <a:xfrm rot="-5400000">
            <a:off x="5160899" y="3428789"/>
            <a:ext cx="927281" cy="422"/>
          </a:xfrm>
          <a:prstGeom prst="curvedConnector5">
            <a:avLst>
              <a:gd name="adj1" fmla="val -34890"/>
              <a:gd name="adj2" fmla="val 309920833"/>
              <a:gd name="adj3" fmla="val 138376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7" name="Google Shape;377;p44"/>
          <p:cNvCxnSpPr>
            <a:stCxn id="373" idx="3"/>
            <a:endCxn id="374" idx="1"/>
          </p:cNvCxnSpPr>
          <p:nvPr/>
        </p:nvCxnSpPr>
        <p:spPr>
          <a:xfrm>
            <a:off x="4099180" y="3429000"/>
            <a:ext cx="570797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5"/>
          <p:cNvSpPr/>
          <p:nvPr/>
        </p:nvSpPr>
        <p:spPr>
          <a:xfrm>
            <a:off x="-203719" y="-7798"/>
            <a:ext cx="9174938" cy="6873609"/>
          </a:xfrm>
          <a:prstGeom prst="rect">
            <a:avLst/>
          </a:prstGeom>
          <a:solidFill>
            <a:srgbClr val="000000">
              <a:alpha val="67840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45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266"/>
          </a:p>
        </p:txBody>
      </p:sp>
      <p:sp>
        <p:nvSpPr>
          <p:cNvPr id="385" name="Google Shape;385;p45"/>
          <p:cNvSpPr/>
          <p:nvPr/>
        </p:nvSpPr>
        <p:spPr>
          <a:xfrm>
            <a:off x="4299644" y="3259336"/>
            <a:ext cx="723305" cy="51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1831781" y="3607418"/>
            <a:ext cx="5659031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Examples</a:t>
            </a:r>
            <a:endParaRPr sz="1266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A96269-7125-4F4A-A210-21A2060AF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056" b="47531"/>
          <a:stretch/>
        </p:blipFill>
        <p:spPr>
          <a:xfrm>
            <a:off x="2028825" y="643305"/>
            <a:ext cx="5086350" cy="557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6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427166-C7DD-41EC-8123-3D4FD92A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806526" y="2549421"/>
            <a:ext cx="987067" cy="12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61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#1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A43F4CC-F597-45F0-B0F1-D1C03D33D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38" r="60069" b="19753"/>
          <a:stretch/>
        </p:blipFill>
        <p:spPr>
          <a:xfrm>
            <a:off x="774700" y="2470150"/>
            <a:ext cx="7338122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 dirty="0">
                <a:solidFill>
                  <a:srgbClr val="00BDFF"/>
                </a:solidFill>
              </a:rPr>
              <a:t>Exercise #</a:t>
            </a:r>
            <a:r>
              <a:rPr lang="en-US" altLang="zh-TW" sz="4640" b="1" dirty="0">
                <a:solidFill>
                  <a:srgbClr val="00BDFF"/>
                </a:solidFill>
              </a:rPr>
              <a:t>1</a:t>
            </a:r>
            <a:endParaRPr sz="4640" b="1" dirty="0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51"/>
          <p:cNvPicPr preferRelativeResize="0"/>
          <p:nvPr/>
        </p:nvPicPr>
        <p:blipFill rotWithShape="1">
          <a:blip r:embed="rId3">
            <a:alphaModFix/>
          </a:blip>
          <a:srcRect r="48992" b="34115"/>
          <a:stretch/>
        </p:blipFill>
        <p:spPr>
          <a:xfrm>
            <a:off x="0" y="1942506"/>
            <a:ext cx="5712381" cy="49154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8" name="Google Shape;428;p51"/>
          <p:cNvGraphicFramePr/>
          <p:nvPr/>
        </p:nvGraphicFramePr>
        <p:xfrm>
          <a:off x="5048385" y="5418668"/>
          <a:ext cx="3782812" cy="13501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Arduino</a:t>
                      </a:r>
                      <a:endParaRPr sz="2100" b="1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Board</a:t>
                      </a:r>
                      <a:endParaRPr sz="2100" b="1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7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LED(long leg)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GND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resistor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setup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pinMode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(pin,</a:t>
            </a:r>
            <a:r>
              <a:rPr lang="en-US" sz="3094">
                <a:solidFill>
                  <a:srgbClr val="0D9FAC"/>
                </a:solidFill>
                <a:latin typeface="Consolas"/>
                <a:ea typeface="Consolas"/>
                <a:cs typeface="Consolas"/>
                <a:sym typeface="Consolas"/>
              </a:rPr>
              <a:t>mode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Assign the pin number on the Arduino a mode, either </a:t>
            </a:r>
            <a:r>
              <a:rPr lang="en-US" sz="3094">
                <a:solidFill>
                  <a:srgbClr val="0D9FAC"/>
                </a:solidFill>
              </a:rPr>
              <a:t>INPUT</a:t>
            </a:r>
            <a:r>
              <a:rPr lang="en-US" sz="3094"/>
              <a:t> or </a:t>
            </a:r>
            <a:r>
              <a:rPr lang="en-US" sz="3094">
                <a:solidFill>
                  <a:srgbClr val="0D9FAC"/>
                </a:solidFill>
              </a:rPr>
              <a:t>OUTPUT</a:t>
            </a:r>
            <a:r>
              <a:rPr lang="en-US" sz="3094"/>
              <a:t>.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Note:It's only used for digital pins, why?</a:t>
            </a:r>
            <a:endParaRPr sz="3094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3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digitalWrite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(pin,</a:t>
            </a:r>
            <a:r>
              <a:rPr lang="en-US" sz="3094">
                <a:solidFill>
                  <a:srgbClr val="0D9FAC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Set the value of the output pin either </a:t>
            </a:r>
            <a:r>
              <a:rPr lang="en-US" sz="3094">
                <a:solidFill>
                  <a:srgbClr val="0D9FAC"/>
                </a:solidFill>
              </a:rPr>
              <a:t>HIGH</a:t>
            </a:r>
            <a:r>
              <a:rPr lang="en-US" sz="3094"/>
              <a:t> or </a:t>
            </a:r>
            <a:r>
              <a:rPr lang="en-US" sz="3094">
                <a:solidFill>
                  <a:srgbClr val="0D9FAC"/>
                </a:solidFill>
              </a:rPr>
              <a:t>LOW</a:t>
            </a:r>
            <a:r>
              <a:rPr lang="en-US" sz="3094"/>
              <a:t>.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Note:Is there any other way?</a:t>
            </a: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4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delay</a:t>
            </a:r>
            <a:r>
              <a:rPr lang="en-US" sz="309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(time)</a:t>
            </a:r>
            <a:endParaRPr sz="309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chemeClr val="dk1"/>
                </a:solidFill>
              </a:rPr>
              <a:t>Rest for "time".</a:t>
            </a:r>
            <a:endParaRPr sz="3094">
              <a:solidFill>
                <a:srgbClr val="FE9808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Note:The unit is millisecond.</a:t>
            </a:r>
            <a:endParaRPr sz="3094" i="1">
              <a:solidFill>
                <a:srgbClr val="666666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#1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5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altLang="zh-TW" sz="3375" dirty="0">
                <a:solidFill>
                  <a:srgbClr val="666666"/>
                </a:solidFill>
              </a:rPr>
              <a:t>Using</a:t>
            </a:r>
            <a:r>
              <a:rPr lang="en-US" sz="3375" dirty="0">
                <a:solidFill>
                  <a:srgbClr val="666666"/>
                </a:solidFill>
              </a:rPr>
              <a:t> 2 LEDs, LED1 and LED2.</a:t>
            </a:r>
            <a:endParaRPr sz="3375" dirty="0">
              <a:solidFill>
                <a:srgbClr val="666666"/>
              </a:solidFill>
            </a:endParaRPr>
          </a:p>
          <a:p>
            <a:pPr algn="just"/>
            <a:r>
              <a:rPr lang="en-US" sz="3375" dirty="0">
                <a:solidFill>
                  <a:srgbClr val="666666"/>
                </a:solidFill>
              </a:rPr>
              <a:t>Light LED1 first, after 1 sec, LED1 down and light LED2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sz="3375" dirty="0">
                <a:solidFill>
                  <a:srgbClr val="666666"/>
                </a:solidFill>
              </a:rPr>
              <a:t>for 1 sec, and loop.</a:t>
            </a:r>
            <a:endParaRPr sz="3375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#2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6"/>
          <p:cNvSpPr txBox="1"/>
          <p:nvPr/>
        </p:nvSpPr>
        <p:spPr>
          <a:xfrm>
            <a:off x="961172" y="1521691"/>
            <a:ext cx="7221656" cy="65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File&gt;&gt;Examples&gt;&gt;01.Basics&gt;&gt;Fade</a:t>
            </a:r>
            <a:endParaRPr sz="3375" dirty="0">
              <a:solidFill>
                <a:srgbClr val="666666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B625C8-C59C-404C-B541-BEF81E2EF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5" t="35062" r="67916" b="15555"/>
          <a:stretch/>
        </p:blipFill>
        <p:spPr>
          <a:xfrm>
            <a:off x="2095500" y="2248644"/>
            <a:ext cx="4692650" cy="400226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7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analogWrite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(pin,</a:t>
            </a:r>
            <a:r>
              <a:rPr lang="en-US" sz="3094">
                <a:solidFill>
                  <a:srgbClr val="0D9FAC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Set the value of the output pin with value between 0~255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Note:a useful function: map(value,a1,a2,b1,b2)</a:t>
            </a:r>
            <a:endParaRPr sz="3094" i="1">
              <a:solidFill>
                <a:srgbClr val="666666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only for pin 3,5,6,9,10,11</a:t>
            </a:r>
            <a:endParaRPr sz="3094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#3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1257940" y="1679221"/>
            <a:ext cx="7366992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File&gt;&gt;Examples&gt;&gt;02.Digital&gt;&gt;Button</a:t>
            </a:r>
            <a:endParaRPr sz="3375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Button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358629" y="1759465"/>
            <a:ext cx="4816758" cy="457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indent="321457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666666"/>
                </a:solidFill>
              </a:rPr>
              <a:t>yes… a button</a:t>
            </a:r>
            <a:endParaRPr sz="3094">
              <a:solidFill>
                <a:srgbClr val="666666"/>
              </a:solidFill>
            </a:endParaRPr>
          </a:p>
          <a:p>
            <a:pPr indent="321457">
              <a:lnSpc>
                <a:spcPct val="115000"/>
              </a:lnSpc>
              <a:buClr>
                <a:schemeClr val="dk1"/>
              </a:buClr>
              <a:buSzPts val="1100"/>
            </a:pPr>
            <a:endParaRPr sz="3094">
              <a:solidFill>
                <a:srgbClr val="666666"/>
              </a:solidFill>
            </a:endParaRPr>
          </a:p>
        </p:txBody>
      </p:sp>
      <p:pic>
        <p:nvPicPr>
          <p:cNvPr id="477" name="Google Shape;4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187" y="2562821"/>
            <a:ext cx="5357813" cy="401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6617"/>
            <a:ext cx="7772400" cy="98476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電壓</a:t>
            </a:r>
            <a: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?</a:t>
            </a:r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 電流</a:t>
            </a:r>
            <a: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?</a:t>
            </a:r>
            <a:endParaRPr lang="zh-TW" altLang="en-US" dirty="0">
              <a:solidFill>
                <a:schemeClr val="bg1"/>
              </a:solidFill>
              <a:latin typeface="源流明體 TTF Heavy" panose="02020900000000000000" pitchFamily="18" charset="-120"/>
              <a:ea typeface="源流明體 TTF Heavy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166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356C26-B324-459F-84E4-3CDEA66C1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97" t="34074" r="63264" b="14198"/>
          <a:stretch/>
        </p:blipFill>
        <p:spPr>
          <a:xfrm>
            <a:off x="1641475" y="1380966"/>
            <a:ext cx="5861050" cy="44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549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#3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3" name="Google Shape;483;p60"/>
          <p:cNvGraphicFramePr/>
          <p:nvPr/>
        </p:nvGraphicFramePr>
        <p:xfrm>
          <a:off x="472131" y="2741203"/>
          <a:ext cx="3782812" cy="22501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Arduino</a:t>
                      </a:r>
                      <a:endParaRPr sz="2100" b="1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Board</a:t>
                      </a:r>
                      <a:endParaRPr sz="2100" b="1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13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LED(long leg)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GND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resistor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5V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button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button(with r)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84" name="Google Shape;484;p60"/>
          <p:cNvPicPr preferRelativeResize="0"/>
          <p:nvPr/>
        </p:nvPicPr>
        <p:blipFill rotWithShape="1">
          <a:blip r:embed="rId3">
            <a:alphaModFix/>
          </a:blip>
          <a:srcRect r="34132"/>
          <a:stretch/>
        </p:blipFill>
        <p:spPr>
          <a:xfrm>
            <a:off x="4455580" y="1577022"/>
            <a:ext cx="4688421" cy="474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digitalRead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Read the value of the pin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Note:What are the possible values of digitalRead?</a:t>
            </a: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#2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2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Use 2 LEDs to count the time you press the button, in a binary way.</a:t>
            </a:r>
            <a:endParaRPr sz="3375">
              <a:solidFill>
                <a:srgbClr val="666666"/>
              </a:solidFill>
            </a:endParaRPr>
          </a:p>
          <a:p>
            <a:pPr algn="just"/>
            <a:r>
              <a:rPr lang="en-US" sz="3375">
                <a:solidFill>
                  <a:srgbClr val="666666"/>
                </a:solidFill>
              </a:rPr>
              <a:t>Which means, 1 will be 01, 2 will be 10, 3 will be 11 and 4 will return to 00.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Programming tips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3"/>
          <p:cNvSpPr txBox="1"/>
          <p:nvPr/>
        </p:nvSpPr>
        <p:spPr>
          <a:xfrm>
            <a:off x="941826" y="1416245"/>
            <a:ext cx="7221656" cy="483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if(condition){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	// …</a:t>
            </a:r>
            <a:endParaRPr lang="en-US"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}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else if(condition){</a:t>
            </a:r>
          </a:p>
          <a:p>
            <a:r>
              <a:rPr lang="en-US" sz="3375" dirty="0">
                <a:solidFill>
                  <a:srgbClr val="666666"/>
                </a:solidFill>
              </a:rPr>
              <a:t>	</a:t>
            </a:r>
            <a:r>
              <a:rPr lang="en-US" altLang="zh-TW" sz="3375" dirty="0">
                <a:solidFill>
                  <a:srgbClr val="666666"/>
                </a:solidFill>
              </a:rPr>
              <a:t>// …</a:t>
            </a:r>
            <a:endParaRPr lang="en-US"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}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else{</a:t>
            </a:r>
          </a:p>
          <a:p>
            <a:r>
              <a:rPr lang="en-US" sz="3375" dirty="0">
                <a:solidFill>
                  <a:srgbClr val="666666"/>
                </a:solidFill>
              </a:rPr>
              <a:t>	// …</a:t>
            </a:r>
          </a:p>
          <a:p>
            <a:r>
              <a:rPr lang="en-US" sz="3375" dirty="0">
                <a:solidFill>
                  <a:srgbClr val="666666"/>
                </a:solidFill>
              </a:rPr>
              <a:t>}</a:t>
            </a:r>
          </a:p>
          <a:p>
            <a:endParaRPr sz="3375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661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/>
        </p:nvSpPr>
        <p:spPr>
          <a:xfrm>
            <a:off x="1308740" y="213908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 dirty="0">
                <a:solidFill>
                  <a:srgbClr val="00BDFF"/>
                </a:solidFill>
              </a:rPr>
              <a:t>condition</a:t>
            </a:r>
            <a:endParaRPr sz="4640" b="1" dirty="0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3"/>
          <p:cNvSpPr txBox="1"/>
          <p:nvPr/>
        </p:nvSpPr>
        <p:spPr>
          <a:xfrm>
            <a:off x="742950" y="1086045"/>
            <a:ext cx="8166100" cy="483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int A = 0;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int B = 0;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int C = 1;</a:t>
            </a:r>
          </a:p>
          <a:p>
            <a:endParaRPr lang="en-US"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if(A == B)</a:t>
            </a:r>
          </a:p>
          <a:p>
            <a:r>
              <a:rPr lang="en-US" sz="3375" dirty="0">
                <a:solidFill>
                  <a:srgbClr val="666666"/>
                </a:solidFill>
              </a:rPr>
              <a:t>if(A != B)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if(A == 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&amp;&amp;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==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C)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if(A == 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||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==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C)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if( (A == 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||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==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C) &amp;&amp; (A != 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||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!=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C) )</a:t>
            </a:r>
          </a:p>
          <a:p>
            <a:endParaRPr lang="en-US" altLang="zh-TW" sz="3375" dirty="0">
              <a:solidFill>
                <a:srgbClr val="666666"/>
              </a:solidFill>
            </a:endParaRPr>
          </a:p>
          <a:p>
            <a:endParaRPr sz="3375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060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Programming tips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3"/>
          <p:cNvSpPr txBox="1"/>
          <p:nvPr/>
        </p:nvSpPr>
        <p:spPr>
          <a:xfrm>
            <a:off x="961172" y="188364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for(int </a:t>
            </a:r>
            <a:r>
              <a:rPr lang="en-US" sz="3375" dirty="0" err="1">
                <a:solidFill>
                  <a:srgbClr val="666666"/>
                </a:solidFill>
              </a:rPr>
              <a:t>i</a:t>
            </a:r>
            <a:r>
              <a:rPr lang="en-US" sz="3375" dirty="0">
                <a:solidFill>
                  <a:srgbClr val="666666"/>
                </a:solidFill>
              </a:rPr>
              <a:t> = 0;i&lt;10;i++)</a:t>
            </a:r>
          </a:p>
          <a:p>
            <a:r>
              <a:rPr lang="en-US" sz="3375" dirty="0">
                <a:solidFill>
                  <a:srgbClr val="666666"/>
                </a:solidFill>
              </a:rPr>
              <a:t>{</a:t>
            </a:r>
          </a:p>
          <a:p>
            <a:r>
              <a:rPr lang="en-US" sz="3375" dirty="0">
                <a:solidFill>
                  <a:srgbClr val="666666"/>
                </a:solidFill>
              </a:rPr>
              <a:t>	//…</a:t>
            </a:r>
          </a:p>
          <a:p>
            <a:r>
              <a:rPr lang="en-US" sz="3375" dirty="0">
                <a:solidFill>
                  <a:srgbClr val="666666"/>
                </a:solidFill>
              </a:rPr>
              <a:t>}</a:t>
            </a:r>
            <a:endParaRPr sz="3375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#4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4"/>
          <p:cNvSpPr txBox="1"/>
          <p:nvPr/>
        </p:nvSpPr>
        <p:spPr>
          <a:xfrm>
            <a:off x="888504" y="1902691"/>
            <a:ext cx="7366992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>
                <a:solidFill>
                  <a:srgbClr val="666666"/>
                </a:solidFill>
              </a:rPr>
              <a:t>File&gt;&gt;Examples&gt;&gt;01.Basics&gt;&gt;AnalogReadSerial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5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Potentiometer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5"/>
          <p:cNvSpPr txBox="1"/>
          <p:nvPr/>
        </p:nvSpPr>
        <p:spPr>
          <a:xfrm>
            <a:off x="358629" y="1759465"/>
            <a:ext cx="4816758" cy="457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indent="321457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666666"/>
                </a:solidFill>
              </a:rPr>
              <a:t>3-terminal resistor</a:t>
            </a:r>
            <a:endParaRPr sz="3094">
              <a:solidFill>
                <a:srgbClr val="666666"/>
              </a:solidFill>
            </a:endParaRPr>
          </a:p>
          <a:p>
            <a:pPr indent="321457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666666"/>
                </a:solidFill>
              </a:rPr>
              <a:t>B type:linearity</a:t>
            </a:r>
            <a:endParaRPr sz="3094">
              <a:solidFill>
                <a:srgbClr val="666666"/>
              </a:solidFill>
            </a:endParaRPr>
          </a:p>
        </p:txBody>
      </p:sp>
      <p:pic>
        <p:nvPicPr>
          <p:cNvPr id="515" name="Google Shape;5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369" y="1759465"/>
            <a:ext cx="3686027" cy="432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6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#4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1" name="Google Shape;521;p66"/>
          <p:cNvGraphicFramePr/>
          <p:nvPr/>
        </p:nvGraphicFramePr>
        <p:xfrm>
          <a:off x="472131" y="2741203"/>
          <a:ext cx="3782812" cy="18001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Arduino</a:t>
                      </a:r>
                      <a:endParaRPr sz="2100" b="1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Board</a:t>
                      </a:r>
                      <a:endParaRPr sz="2100" b="1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A0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Middle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GND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one side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5V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another side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22" name="Google Shape;522;p66"/>
          <p:cNvPicPr preferRelativeResize="0"/>
          <p:nvPr/>
        </p:nvPicPr>
        <p:blipFill rotWithShape="1">
          <a:blip r:embed="rId3">
            <a:alphaModFix/>
          </a:blip>
          <a:srcRect t="-1250" r="37838" b="1250"/>
          <a:stretch/>
        </p:blipFill>
        <p:spPr>
          <a:xfrm>
            <a:off x="4402530" y="1776691"/>
            <a:ext cx="4741471" cy="5081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A4F2091-F45A-467A-B8EB-67572E24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346" y="4431269"/>
            <a:ext cx="2088814" cy="1740678"/>
          </a:xfrm>
          <a:prstGeom prst="rect">
            <a:avLst/>
          </a:prstGeom>
        </p:spPr>
      </p:pic>
      <p:pic>
        <p:nvPicPr>
          <p:cNvPr id="1026" name="Picture 2" descr="「金屬鍵」的圖片搜尋結果">
            <a:extLst>
              <a:ext uri="{FF2B5EF4-FFF2-40B4-BE49-F238E27FC236}">
                <a16:creationId xmlns:a16="http://schemas.microsoft.com/office/drawing/2014/main" id="{6EC41647-80C3-4C4A-807A-842E43A7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13" y="3062625"/>
            <a:ext cx="34671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電線 剖面」的圖片搜尋結果">
            <a:extLst>
              <a:ext uri="{FF2B5EF4-FFF2-40B4-BE49-F238E27FC236}">
                <a16:creationId xmlns:a16="http://schemas.microsoft.com/office/drawing/2014/main" id="{EB15A3D3-32AC-47BD-AA33-FCC24D87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93" y="252856"/>
            <a:ext cx="4146307" cy="280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65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setup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7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Serial.begin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(frequency)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Start serial communication at a given frequency.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Note:we usually use 9600 bits/s</a:t>
            </a:r>
            <a:endParaRPr sz="3094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8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analogRead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Read the value of the pin(0~1023), for pin A0~A5 only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Serial.println</a:t>
            </a:r>
            <a:r>
              <a:rPr lang="en-US" sz="309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(text)</a:t>
            </a:r>
            <a:endParaRPr sz="309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chemeClr val="dk1"/>
                </a:solidFill>
              </a:rPr>
              <a:t>Print text on the serial monitor and enter the next line.(use </a:t>
            </a:r>
            <a:r>
              <a:rPr lang="en-US" sz="3094">
                <a:solidFill>
                  <a:srgbClr val="FE9808"/>
                </a:solidFill>
              </a:rPr>
              <a:t>Serial.print </a:t>
            </a:r>
            <a:r>
              <a:rPr lang="en-US" sz="3094">
                <a:solidFill>
                  <a:schemeClr val="dk1"/>
                </a:solidFill>
              </a:rPr>
              <a:t>if don't want to enter  a new line)</a:t>
            </a:r>
            <a:endParaRPr sz="3094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9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#5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971" y="1475139"/>
            <a:ext cx="4710059" cy="547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70"/>
          <p:cNvPicPr preferRelativeResize="0"/>
          <p:nvPr/>
        </p:nvPicPr>
        <p:blipFill rotWithShape="1">
          <a:blip r:embed="rId3">
            <a:alphaModFix/>
          </a:blip>
          <a:srcRect r="37644"/>
          <a:stretch/>
        </p:blipFill>
        <p:spPr>
          <a:xfrm>
            <a:off x="4119908" y="1781069"/>
            <a:ext cx="5024092" cy="5076932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0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#5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7" name="Google Shape;547;p70"/>
          <p:cNvGraphicFramePr/>
          <p:nvPr/>
        </p:nvGraphicFramePr>
        <p:xfrm>
          <a:off x="472131" y="2741203"/>
          <a:ext cx="2109375" cy="21093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Arduino</a:t>
                      </a:r>
                      <a:endParaRPr sz="2100" b="1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Board</a:t>
                      </a:r>
                      <a:endParaRPr sz="2100" b="1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orange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GND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black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5V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red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1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include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1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3094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Servo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.h&gt;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Include a library to control servos.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(If you have learned Python, it's like </a:t>
            </a:r>
            <a:r>
              <a:rPr lang="en-US" sz="3094" i="1"/>
              <a:t>import</a:t>
            </a:r>
            <a:r>
              <a:rPr lang="en-US" sz="3094"/>
              <a:t>)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2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setup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2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attach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The pin will send signals to the servo.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Note:the signal line is the orange one </a:t>
            </a:r>
            <a:endParaRPr sz="3094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3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3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write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(angle)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chemeClr val="dk1"/>
                </a:solidFill>
              </a:rPr>
              <a:t>Make the servo turn this angle.</a:t>
            </a:r>
            <a:endParaRPr sz="3094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#3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4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Use a potentiometer to control the servo.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5"/>
          <p:cNvSpPr/>
          <p:nvPr/>
        </p:nvSpPr>
        <p:spPr>
          <a:xfrm>
            <a:off x="-203719" y="-7798"/>
            <a:ext cx="9174938" cy="6873609"/>
          </a:xfrm>
          <a:prstGeom prst="rect">
            <a:avLst/>
          </a:prstGeom>
          <a:solidFill>
            <a:srgbClr val="000000">
              <a:alpha val="67840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8" name="Google Shape;578;p75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266"/>
          </a:p>
        </p:txBody>
      </p:sp>
      <p:sp>
        <p:nvSpPr>
          <p:cNvPr id="579" name="Google Shape;579;p75"/>
          <p:cNvSpPr/>
          <p:nvPr/>
        </p:nvSpPr>
        <p:spPr>
          <a:xfrm>
            <a:off x="4299644" y="3259336"/>
            <a:ext cx="723305" cy="51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1989281" y="3620162"/>
            <a:ext cx="5544281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Practices</a:t>
            </a:r>
            <a:endParaRPr sz="1266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#1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6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Light up 2 LEDs, LED1 and LED2.</a:t>
            </a:r>
            <a:endParaRPr sz="3375">
              <a:solidFill>
                <a:srgbClr val="666666"/>
              </a:solidFill>
            </a:endParaRPr>
          </a:p>
          <a:p>
            <a:pPr algn="just"/>
            <a:r>
              <a:rPr lang="en-US" sz="3375">
                <a:solidFill>
                  <a:srgbClr val="666666"/>
                </a:solidFill>
              </a:rPr>
              <a:t>Light LED1 first, after 1 sec, LED1 down and light LED2, after 2 secs, light both for 1 sec.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1042</TotalTime>
  <Words>2560</Words>
  <Application>Microsoft Office PowerPoint</Application>
  <PresentationFormat>如螢幕大小 (4:3)</PresentationFormat>
  <Paragraphs>821</Paragraphs>
  <Slides>184</Slides>
  <Notes>128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184</vt:i4>
      </vt:variant>
    </vt:vector>
  </HeadingPairs>
  <TitlesOfParts>
    <vt:vector size="194" baseType="lpstr">
      <vt:lpstr>Helvetica Neue</vt:lpstr>
      <vt:lpstr>Helvetica Neue Light</vt:lpstr>
      <vt:lpstr>新細明體</vt:lpstr>
      <vt:lpstr>源流明體 TTF Heavy</vt:lpstr>
      <vt:lpstr>源流明體 TTF Medium</vt:lpstr>
      <vt:lpstr>Arial</vt:lpstr>
      <vt:lpstr>Calibri</vt:lpstr>
      <vt:lpstr>Calibri Light</vt:lpstr>
      <vt:lpstr>Consolas</vt:lpstr>
      <vt:lpstr>Office 佈景主題</vt:lpstr>
      <vt:lpstr>蘭潭國中寒假研習</vt:lpstr>
      <vt:lpstr>Instructor</vt:lpstr>
      <vt:lpstr>求學心得</vt:lpstr>
      <vt:lpstr>OUTLINE</vt:lpstr>
      <vt:lpstr>基礎電路介紹</vt:lpstr>
      <vt:lpstr>PowerPoint 簡報</vt:lpstr>
      <vt:lpstr>PowerPoint 簡報</vt:lpstr>
      <vt:lpstr>電壓? 電流?</vt:lpstr>
      <vt:lpstr>PowerPoint 簡報</vt:lpstr>
      <vt:lpstr>PowerPoint 簡報</vt:lpstr>
      <vt:lpstr>PowerPoint 簡報</vt:lpstr>
      <vt:lpstr>PowerPoint 簡報</vt:lpstr>
      <vt:lpstr>PowerPoint 簡報</vt:lpstr>
      <vt:lpstr>電路基本元件電阻</vt:lpstr>
      <vt:lpstr>PowerPoint 簡報</vt:lpstr>
      <vt:lpstr>歐姆定律</vt:lpstr>
      <vt:lpstr>PowerPoint 簡報</vt:lpstr>
      <vt:lpstr>歐姆定律</vt:lpstr>
      <vt:lpstr>PowerPoint 簡報</vt:lpstr>
      <vt:lpstr>PowerPoint 簡報</vt:lpstr>
      <vt:lpstr>PowerPoint 簡報</vt:lpstr>
      <vt:lpstr>PowerPoint 簡報</vt:lpstr>
      <vt:lpstr>PowerPoint 簡報</vt:lpstr>
      <vt:lpstr>數位邏輯電路</vt:lpstr>
      <vt:lpstr>PowerPoint 簡報</vt:lpstr>
      <vt:lpstr>PowerPoint 簡報</vt:lpstr>
      <vt:lpstr>PowerPoint 簡報</vt:lpstr>
      <vt:lpstr>PowerPoint 簡報</vt:lpstr>
      <vt:lpstr>PowerPoint 簡報</vt:lpstr>
      <vt:lpstr>電路實驗</vt:lpstr>
      <vt:lpstr>麵包板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洞洞板(萬能板)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Arduino基礎原理 介紹及實驗</vt:lpstr>
      <vt:lpstr>PowerPoint 簡報</vt:lpstr>
      <vt:lpstr>PowerPoint 簡報</vt:lpstr>
      <vt:lpstr>PowerPoint 簡報</vt:lpstr>
      <vt:lpstr>PowerPoint 簡報</vt:lpstr>
      <vt:lpstr>How It Works</vt:lpstr>
      <vt:lpstr>PowerPoint 簡報</vt:lpstr>
      <vt:lpstr>PowerPoint 簡報</vt:lpstr>
      <vt:lpstr>PowerPoint 簡報</vt:lpstr>
      <vt:lpstr>Ports</vt:lpstr>
      <vt:lpstr>Digital v.s. Analog</vt:lpstr>
      <vt:lpstr>Digital v.s. Analog</vt:lpstr>
      <vt:lpstr>Try to distinguish</vt:lpstr>
      <vt:lpstr>Try to distinguish</vt:lpstr>
      <vt:lpstr>PWM</vt:lpstr>
      <vt:lpstr>Analog &amp; Digital pins</vt:lpstr>
      <vt:lpstr>Power pins</vt:lpstr>
      <vt:lpstr>Arduino Family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App Inventor </vt:lpstr>
      <vt:lpstr>下載AI Companion</vt:lpstr>
      <vt:lpstr>PowerPoint 簡報</vt:lpstr>
      <vt:lpstr>App Inventor 源起</vt:lpstr>
      <vt:lpstr>手機App開發程式</vt:lpstr>
      <vt:lpstr>傳統文字程式</vt:lpstr>
      <vt:lpstr>圖形化程式語言</vt:lpstr>
      <vt:lpstr>圖形化程式語言</vt:lpstr>
      <vt:lpstr>App Inventor 特色</vt:lpstr>
      <vt:lpstr>PowerPoint 簡報</vt:lpstr>
      <vt:lpstr>PowerPoint 簡報</vt:lpstr>
      <vt:lpstr>手機的感應器</vt:lpstr>
      <vt:lpstr>多媒體功能</vt:lpstr>
      <vt:lpstr>多樣的互動功能</vt:lpstr>
      <vt:lpstr>PowerPoint 簡報</vt:lpstr>
      <vt:lpstr>專案頁面</vt:lpstr>
      <vt:lpstr>設計頁面</vt:lpstr>
      <vt:lpstr>設計頁面</vt:lpstr>
      <vt:lpstr>程式頁面</vt:lpstr>
      <vt:lpstr>程式頁面</vt:lpstr>
      <vt:lpstr>PowerPoint 簡報</vt:lpstr>
      <vt:lpstr>安裝程式到手機</vt:lpstr>
      <vt:lpstr>下載apk檔</vt:lpstr>
      <vt:lpstr>下載apk檔</vt:lpstr>
      <vt:lpstr>AI Companion</vt:lpstr>
      <vt:lpstr>AI Companion</vt:lpstr>
      <vt:lpstr>AI Companion</vt:lpstr>
      <vt:lpstr>AI Companion</vt:lpstr>
      <vt:lpstr>安裝模擬器</vt:lpstr>
      <vt:lpstr>安裝模擬器</vt:lpstr>
      <vt:lpstr>USB連接手機</vt:lpstr>
      <vt:lpstr>USB連接手機</vt:lpstr>
      <vt:lpstr>USB連接手機</vt:lpstr>
      <vt:lpstr>PowerPoint 簡報</vt:lpstr>
      <vt:lpstr>第一個程式</vt:lpstr>
      <vt:lpstr>滾球遊戲</vt:lpstr>
      <vt:lpstr>PowerPoint 簡報</vt:lpstr>
      <vt:lpstr>Roll, Yaw, Pitch</vt:lpstr>
      <vt:lpstr>PowerPoint 簡報</vt:lpstr>
      <vt:lpstr>藍牙晶片—HC-06</vt:lpstr>
      <vt:lpstr>更改藍牙名字</vt:lpstr>
      <vt:lpstr>BTSetting.ino</vt:lpstr>
      <vt:lpstr>BTSetting.ino</vt:lpstr>
      <vt:lpstr>PowerPoint 簡報</vt:lpstr>
      <vt:lpstr>Serial傳輸</vt:lpstr>
      <vt:lpstr>手機控制LED</vt:lpstr>
      <vt:lpstr>App Code</vt:lpstr>
      <vt:lpstr>App Code</vt:lpstr>
      <vt:lpstr>BTLED.ino</vt:lpstr>
      <vt:lpstr>Arduino回傳數值到手機</vt:lpstr>
      <vt:lpstr>封包</vt:lpstr>
      <vt:lpstr>ReceiveData.ino</vt:lpstr>
      <vt:lpstr>App Code</vt:lpstr>
      <vt:lpstr>App Code</vt:lpstr>
      <vt:lpstr>PowerPoint 簡報</vt:lpstr>
      <vt:lpstr>PowerPoint 簡報</vt:lpstr>
      <vt:lpstr>藍牙車</vt:lpstr>
      <vt:lpstr>PowerPoint 簡報</vt:lpstr>
      <vt:lpstr>PowerPoint 簡報</vt:lpstr>
      <vt:lpstr>PowerPoint 簡報</vt:lpstr>
      <vt:lpstr>PowerPoint 簡報</vt:lpstr>
      <vt:lpstr>PowerPoint 簡報</vt:lpstr>
      <vt:lpstr>藍牙保險箱</vt:lpstr>
      <vt:lpstr>模擬保險箱的鎖</vt:lpstr>
      <vt:lpstr>加入密碼判斷</vt:lpstr>
      <vt:lpstr>顯示錯誤</vt:lpstr>
      <vt:lpstr>控制伺服馬達</vt:lpstr>
      <vt:lpstr>防盜裝置</vt:lpstr>
      <vt:lpstr>加入超音波</vt:lpstr>
      <vt:lpstr>加入判斷式</vt:lpstr>
      <vt:lpstr>手機讀取資料</vt:lpstr>
      <vt:lpstr>完整電路圖</vt:lpstr>
      <vt:lpstr>還可以做什麼？</vt:lpstr>
      <vt:lpstr>PowerPoint 簡報</vt:lpstr>
      <vt:lpstr>App Inventor官網</vt:lpstr>
      <vt:lpstr>App Inventor中文學習網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蘭潭國中寒假研習</dc:title>
  <dc:creator>柏志 陳</dc:creator>
  <cp:lastModifiedBy>柏志 陳</cp:lastModifiedBy>
  <cp:revision>106</cp:revision>
  <dcterms:created xsi:type="dcterms:W3CDTF">2020-01-20T12:55:46Z</dcterms:created>
  <dcterms:modified xsi:type="dcterms:W3CDTF">2020-01-21T06:27:56Z</dcterms:modified>
</cp:coreProperties>
</file>